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302" r:id="rId2"/>
    <p:sldId id="304" r:id="rId3"/>
    <p:sldId id="273" r:id="rId4"/>
    <p:sldId id="295" r:id="rId5"/>
    <p:sldId id="277" r:id="rId6"/>
    <p:sldId id="299" r:id="rId7"/>
    <p:sldId id="303" r:id="rId8"/>
    <p:sldId id="288" r:id="rId9"/>
    <p:sldId id="290" r:id="rId10"/>
    <p:sldId id="291" r:id="rId11"/>
    <p:sldId id="293" r:id="rId12"/>
    <p:sldId id="292" r:id="rId13"/>
  </p:sldIdLst>
  <p:sldSz cx="12192000" cy="6858000"/>
  <p:notesSz cx="9144000" cy="6858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EEED"/>
    <a:srgbClr val="1973DF"/>
    <a:srgbClr val="FFEBBB"/>
    <a:srgbClr val="E91F2A"/>
    <a:srgbClr val="C93234"/>
    <a:srgbClr val="F26263"/>
    <a:srgbClr val="B52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58"/>
    <p:restoredTop sz="70434"/>
  </p:normalViewPr>
  <p:slideViewPr>
    <p:cSldViewPr snapToGrid="0" snapToObjects="1">
      <p:cViewPr varScale="1">
        <p:scale>
          <a:sx n="76" d="100"/>
          <a:sy n="76" d="100"/>
        </p:scale>
        <p:origin x="224" y="264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notesViewPr>
    <p:cSldViewPr snapToGrid="0" snapToObjects="1">
      <p:cViewPr varScale="1">
        <p:scale>
          <a:sx n="117" d="100"/>
          <a:sy n="117" d="100"/>
        </p:scale>
        <p:origin x="192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jpeg>
</file>

<file path=ppt/media/image16.png>
</file>

<file path=ppt/media/image17.jpeg>
</file>

<file path=ppt/media/image18.jpeg>
</file>

<file path=ppt/media/image19.jpeg>
</file>

<file path=ppt/media/image2.tiff>
</file>

<file path=ppt/media/image20.jpeg>
</file>

<file path=ppt/media/image21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5D1EA-9956-6C40-A650-180E21C4839F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514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D30BAA-5BCE-D149-836B-1BB22BCFF5F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6946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네 발표를 맡게된 </a:t>
            </a:r>
            <a:r>
              <a:rPr kumimoji="1" lang="en-US" altLang="ko-KR" dirty="0" smtClean="0"/>
              <a:t>4</a:t>
            </a:r>
            <a:r>
              <a:rPr kumimoji="1" lang="ko-KR" altLang="en-US" dirty="0" smtClean="0"/>
              <a:t>조 김민철입니다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발표 시작하겠습니다</a:t>
            </a:r>
            <a:r>
              <a:rPr kumimoji="1"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33070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기대</a:t>
            </a:r>
            <a:r>
              <a:rPr kumimoji="1" lang="ko-KR" altLang="en-US" baseline="0" dirty="0" smtClean="0"/>
              <a:t> 효과 및 향후 계획을 말씀드리겠습니다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baseline="0" dirty="0" smtClean="0"/>
          </a:p>
          <a:p>
            <a:r>
              <a:rPr kumimoji="1" lang="ko-KR" altLang="en-US" baseline="0" dirty="0" smtClean="0"/>
              <a:t>우선 저희 </a:t>
            </a:r>
            <a:r>
              <a:rPr kumimoji="1" lang="en-US" altLang="ko-KR" baseline="0" dirty="0" err="1" smtClean="0"/>
              <a:t>ssafit</a:t>
            </a:r>
            <a:r>
              <a:rPr kumimoji="1" lang="ko-KR" altLang="en-US" baseline="0" dirty="0" smtClean="0"/>
              <a:t> 서비스는 정확한 스트레칭 수행으로 인해 여러분들이 만성질환을 예방하는데 많은 도움이 될 것입니다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향후</a:t>
            </a:r>
            <a:r>
              <a:rPr kumimoji="1" lang="ko-KR" altLang="en-US" baseline="0" dirty="0" smtClean="0"/>
              <a:t> 계획으로 </a:t>
            </a:r>
            <a:r>
              <a:rPr kumimoji="1" lang="en-US" altLang="ko-KR" baseline="0" dirty="0" smtClean="0"/>
              <a:t>Pose-Estimation</a:t>
            </a:r>
            <a:r>
              <a:rPr kumimoji="1" lang="ko-KR" altLang="en-US" baseline="0" dirty="0" smtClean="0"/>
              <a:t>의 적용 범위를 확대하여 스포츠</a:t>
            </a:r>
            <a:r>
              <a:rPr kumimoji="1" lang="en-US" altLang="ko-KR" baseline="0" dirty="0" smtClean="0"/>
              <a:t>, </a:t>
            </a:r>
            <a:r>
              <a:rPr kumimoji="1" lang="ko-KR" altLang="en-US" baseline="0" dirty="0" err="1" smtClean="0"/>
              <a:t>댄스게임</a:t>
            </a:r>
            <a:r>
              <a:rPr kumimoji="1" lang="ko-KR" altLang="en-US" baseline="0" dirty="0" smtClean="0"/>
              <a:t> 등 다양한 컨텐츠에 활용 해 보고</a:t>
            </a:r>
            <a:r>
              <a:rPr kumimoji="1" lang="en-US" altLang="ko-KR" baseline="0" dirty="0" smtClean="0"/>
              <a:t>,</a:t>
            </a:r>
          </a:p>
          <a:p>
            <a:r>
              <a:rPr kumimoji="1" lang="ko-KR" altLang="en-US" baseline="0" dirty="0" smtClean="0"/>
              <a:t>유저들이 그러한 서비스를 재미있고 편리하게 활용할 수 있도록 </a:t>
            </a:r>
            <a:r>
              <a:rPr kumimoji="1" lang="en-US" altLang="ko-KR" baseline="0" dirty="0" smtClean="0"/>
              <a:t>UI / UX</a:t>
            </a:r>
            <a:r>
              <a:rPr kumimoji="1" lang="ko-KR" altLang="en-US" baseline="0" dirty="0" smtClean="0"/>
              <a:t>를 개선할 예정입니다</a:t>
            </a:r>
            <a:r>
              <a:rPr kumimoji="1" lang="en-US" altLang="ko-KR" baseline="0" dirty="0" smtClean="0"/>
              <a:t>.</a:t>
            </a:r>
            <a:endParaRPr kumimoji="1" lang="en-US" altLang="ko-KR" dirty="0" smtClean="0"/>
          </a:p>
          <a:p>
            <a:endParaRPr kumimoji="1"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10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213952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마지막으로 </a:t>
            </a:r>
            <a:r>
              <a:rPr kumimoji="1" lang="en-US" altLang="ko-KR" dirty="0" smtClean="0"/>
              <a:t>3</a:t>
            </a:r>
            <a:r>
              <a:rPr kumimoji="1" lang="ko-KR" altLang="en-US" dirty="0" smtClean="0"/>
              <a:t>주간 동고동락했던 팀원들을 소개하겠습니다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저희는 </a:t>
            </a:r>
            <a:r>
              <a:rPr kumimoji="1" lang="en-US" altLang="ko-KR" dirty="0" smtClean="0"/>
              <a:t>3</a:t>
            </a:r>
            <a:r>
              <a:rPr kumimoji="1" lang="ko-KR" altLang="en-US" dirty="0" smtClean="0"/>
              <a:t>팀으로 나누어 진행하였습니다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Front</a:t>
            </a:r>
            <a:r>
              <a:rPr kumimoji="1" lang="ko-KR" altLang="en-US" baseline="0" dirty="0" smtClean="0"/>
              <a:t> 팀으로는 김준영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박진희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최무연 교육생이 담당하여 역할을 수행하였고</a:t>
            </a:r>
            <a:endParaRPr kumimoji="1" lang="en-US" altLang="ko-KR" baseline="0" dirty="0" smtClean="0"/>
          </a:p>
          <a:p>
            <a:r>
              <a:rPr kumimoji="1" lang="en-US" altLang="ko-KR" dirty="0" err="1" smtClean="0"/>
              <a:t>Poes</a:t>
            </a:r>
            <a:r>
              <a:rPr kumimoji="1" lang="en-US" altLang="ko-KR" dirty="0" smtClean="0"/>
              <a:t>-estimation</a:t>
            </a:r>
            <a:r>
              <a:rPr kumimoji="1" lang="ko-KR" altLang="en-US" baseline="0" dirty="0" smtClean="0"/>
              <a:t> 개발 담당은 김민철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</a:t>
            </a:r>
            <a:r>
              <a:rPr kumimoji="1" lang="ko-KR" altLang="en-US" baseline="0" dirty="0" err="1" smtClean="0"/>
              <a:t>염겨레</a:t>
            </a:r>
            <a:r>
              <a:rPr kumimoji="1" lang="ko-KR" altLang="en-US" baseline="0" dirty="0" smtClean="0"/>
              <a:t> 교육생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백엔드는 김희주 교육생이 담당하였습니다</a:t>
            </a:r>
            <a:r>
              <a:rPr kumimoji="1" lang="en-US" altLang="ko-KR" baseline="0" dirty="0" smtClean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11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37673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저희 </a:t>
            </a:r>
            <a:r>
              <a:rPr kumimoji="1" lang="en-US" altLang="ko-KR" dirty="0" smtClean="0"/>
              <a:t>SSAFIT</a:t>
            </a:r>
            <a:r>
              <a:rPr kumimoji="1" lang="ko-KR" altLang="en-US" dirty="0" smtClean="0"/>
              <a:t>은 </a:t>
            </a:r>
            <a:r>
              <a:rPr kumimoji="1" lang="en-US" altLang="ko-KR" dirty="0" smtClean="0"/>
              <a:t>SSAFY</a:t>
            </a:r>
            <a:r>
              <a:rPr kumimoji="1" lang="ko-KR" altLang="en-US" baseline="0" dirty="0" smtClean="0"/>
              <a:t> 교육생들을 </a:t>
            </a:r>
            <a:r>
              <a:rPr kumimoji="1" lang="en-US" altLang="ko-KR" baseline="0" dirty="0" smtClean="0"/>
              <a:t>!</a:t>
            </a:r>
            <a:r>
              <a:rPr kumimoji="1" lang="ko-KR" altLang="en-US" baseline="0" dirty="0" smtClean="0"/>
              <a:t>  </a:t>
            </a:r>
            <a:r>
              <a:rPr kumimoji="1" lang="en-US" altLang="ko-KR" baseline="0" dirty="0" smtClean="0"/>
              <a:t>Fit</a:t>
            </a:r>
            <a:r>
              <a:rPr kumimoji="1" lang="ko-KR" altLang="en-US" baseline="0" dirty="0" smtClean="0"/>
              <a:t>하게 만드는 그날까지 함께하겠습니다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baseline="0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smtClean="0"/>
              <a:t>이상으로 </a:t>
            </a:r>
            <a:r>
              <a:rPr kumimoji="1" lang="en-US" altLang="ko-KR" dirty="0" smtClean="0"/>
              <a:t>SSAFIT </a:t>
            </a:r>
            <a:r>
              <a:rPr kumimoji="1" lang="ko-KR" altLang="en-US" dirty="0" smtClean="0"/>
              <a:t>발표를 마치겠습니다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baseline="0" dirty="0" smtClean="0"/>
          </a:p>
          <a:p>
            <a:endParaRPr kumimoji="1" lang="en-US" altLang="ko-KR" baseline="0" dirty="0" smtClean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12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94292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여기 한 사람이 있습니다</a:t>
            </a:r>
            <a:endParaRPr kumimoji="1"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82536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이사람은 하루 평균 </a:t>
            </a:r>
            <a:r>
              <a:rPr kumimoji="1" lang="en-US" altLang="ko-KR" dirty="0" smtClean="0"/>
              <a:t>8</a:t>
            </a:r>
            <a:r>
              <a:rPr kumimoji="1" lang="ko-KR" altLang="en-US" dirty="0" smtClean="0"/>
              <a:t>시간을 앉아서 작업을 하는 사람입니다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누굴까요</a:t>
            </a:r>
            <a:r>
              <a:rPr kumimoji="1" lang="en-US" altLang="ko-KR" dirty="0" smtClean="0"/>
              <a:t>?</a:t>
            </a:r>
            <a:r>
              <a:rPr kumimoji="1" lang="ko-KR" altLang="en-US" dirty="0" smtClean="0"/>
              <a:t>  음</a:t>
            </a:r>
            <a:r>
              <a:rPr kumimoji="1" lang="en-US" altLang="ko-KR" dirty="0" smtClean="0"/>
              <a:t>..</a:t>
            </a:r>
          </a:p>
          <a:p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여러분 하루종일 모니터보고 공부하고 작업하고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목이 뻐근하지 않으세요</a:t>
            </a:r>
            <a:r>
              <a:rPr kumimoji="1" lang="en-US" altLang="ko-KR" dirty="0" smtClean="0"/>
              <a:t>?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이사람은</a:t>
            </a:r>
            <a:endParaRPr kumimoji="1" lang="en-US" altLang="ko-KR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smtClean="0"/>
              <a:t>교육생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운영프로</a:t>
            </a:r>
            <a:endParaRPr kumimoji="1" lang="en-US" altLang="ko-KR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smtClean="0"/>
              <a:t>즉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지금 발표를 보고 계시는 여러분들의 모습입니다</a:t>
            </a:r>
            <a:r>
              <a:rPr kumimoji="1" lang="en-US" altLang="ko-KR" dirty="0" smtClean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06199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baseline="0" dirty="0" smtClean="0"/>
              <a:t>이렇게 하루 </a:t>
            </a:r>
            <a:r>
              <a:rPr kumimoji="1" lang="en-US" altLang="ko-KR" baseline="0" dirty="0" smtClean="0"/>
              <a:t>8</a:t>
            </a:r>
            <a:r>
              <a:rPr kumimoji="1" lang="ko-KR" altLang="en-US" baseline="0" dirty="0" smtClean="0"/>
              <a:t>시간 이상 작업을 하게 되면</a:t>
            </a:r>
            <a:endParaRPr kumimoji="1" lang="en-US" altLang="ko-KR" baseline="0" dirty="0" smtClean="0"/>
          </a:p>
          <a:p>
            <a:endParaRPr kumimoji="1" lang="en-US" altLang="ko-KR" baseline="0" dirty="0" smtClean="0"/>
          </a:p>
          <a:p>
            <a:r>
              <a:rPr kumimoji="1" lang="ko-KR" altLang="en-US" baseline="0" dirty="0" smtClean="0"/>
              <a:t>무려 </a:t>
            </a:r>
            <a:r>
              <a:rPr kumimoji="1" lang="en-US" altLang="ko-KR" baseline="0" dirty="0" smtClean="0"/>
              <a:t>40</a:t>
            </a:r>
            <a:r>
              <a:rPr kumimoji="1" lang="ko-KR" altLang="en-US" baseline="0" dirty="0" smtClean="0"/>
              <a:t>가지정도의 질병에 걸릴 위험이 있다고합니다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baseline="0" dirty="0" smtClean="0"/>
          </a:p>
          <a:p>
            <a:r>
              <a:rPr kumimoji="1" lang="ko-KR" altLang="en-US" baseline="0" dirty="0" smtClean="0"/>
              <a:t>대표적으로는 목 디스크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허리 디스크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거북목 등이 있는데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여러분들도 하나이상쯤은 가지고 계실거라고 생각합니다</a:t>
            </a:r>
            <a:r>
              <a:rPr kumimoji="1" lang="en-US" altLang="ko-KR" baseline="0" dirty="0" smtClean="0"/>
              <a:t>.</a:t>
            </a:r>
          </a:p>
          <a:p>
            <a:r>
              <a:rPr kumimoji="1" lang="ko-KR" altLang="en-US" baseline="0" dirty="0" smtClean="0"/>
              <a:t>저는 거북목이 좀 심한인데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장시간 모니터 보고있으면 지긋지긋한 목통증에 시달리기도합니다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baseline="0" dirty="0" smtClean="0"/>
          </a:p>
          <a:p>
            <a:r>
              <a:rPr kumimoji="1" lang="ko-KR" altLang="en-US" baseline="0" dirty="0" smtClean="0"/>
              <a:t>저희팀은 이러한 질병을 효과적으로 예방할 수 있는 엄청난 방법을 찾았습니다</a:t>
            </a:r>
            <a:r>
              <a:rPr kumimoji="1" lang="en-US" altLang="ko-KR" baseline="0" dirty="0" smtClean="0"/>
              <a:t>!!!!!!</a:t>
            </a:r>
            <a:endParaRPr kumimoji="1"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865797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바로 스트레칭입니다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</a:t>
            </a:r>
            <a:endParaRPr kumimoji="1" lang="en-US" altLang="ko-KR" dirty="0" smtClean="0"/>
          </a:p>
          <a:p>
            <a:r>
              <a:rPr kumimoji="1" lang="ko-KR" altLang="en-US" dirty="0" smtClean="0"/>
              <a:t>네</a:t>
            </a:r>
            <a:r>
              <a:rPr kumimoji="1" lang="en-US" altLang="ko-KR" dirty="0" smtClean="0"/>
              <a:t>..?</a:t>
            </a:r>
            <a:r>
              <a:rPr kumimoji="1" lang="ko-KR" altLang="en-US" dirty="0" smtClean="0"/>
              <a:t> 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흐흐</a:t>
            </a:r>
            <a:r>
              <a:rPr kumimoji="1" lang="en-US" altLang="ko-KR" dirty="0" smtClean="0"/>
              <a:t>)</a:t>
            </a:r>
            <a:r>
              <a:rPr kumimoji="1" lang="ko-KR" altLang="en-US" dirty="0" smtClean="0"/>
              <a:t> 지금 다들 어이없어하는 표정이신데</a:t>
            </a:r>
            <a:r>
              <a:rPr kumimoji="1" lang="en-US" altLang="ko-KR" dirty="0" smtClean="0"/>
              <a:t>..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스트레칭은 여러분들의 만성질환을 예방하는데 효과적이라고 합니다</a:t>
            </a:r>
            <a:r>
              <a:rPr kumimoji="1" lang="en-US" altLang="ko-KR" dirty="0" smtClean="0"/>
              <a:t>.</a:t>
            </a:r>
            <a:br>
              <a:rPr kumimoji="1" lang="en-US" altLang="ko-KR" dirty="0" smtClean="0"/>
            </a:br>
            <a:endParaRPr kumimoji="1" lang="en-US" altLang="ko-KR" dirty="0" smtClean="0"/>
          </a:p>
          <a:p>
            <a:r>
              <a:rPr kumimoji="1" lang="ko-KR" altLang="en-US" dirty="0" smtClean="0"/>
              <a:t>당연하다고 생각하는 여러분</a:t>
            </a:r>
            <a:r>
              <a:rPr kumimoji="1" lang="en-US" altLang="ko-KR" dirty="0" smtClean="0"/>
              <a:t>,</a:t>
            </a:r>
            <a:r>
              <a:rPr kumimoji="1" lang="ko-KR" altLang="en-US" baseline="0" dirty="0" smtClean="0"/>
              <a:t> 혹시 공부를 하거나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아니면 지금 발표 쉬는시간에 틈틈히 스트레칭을 하고 계신가요</a:t>
            </a:r>
            <a:r>
              <a:rPr kumimoji="1" lang="en-US" altLang="ko-KR" baseline="0" dirty="0" smtClean="0"/>
              <a:t>?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5990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baseline="0" dirty="0" smtClean="0"/>
              <a:t>막상 스트레칭을 하게 되면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</a:t>
            </a:r>
            <a:endParaRPr kumimoji="1" lang="en-US" altLang="ko-KR" baseline="0" dirty="0" smtClean="0"/>
          </a:p>
          <a:p>
            <a:r>
              <a:rPr kumimoji="1" lang="ko-KR" altLang="en-US" baseline="0" dirty="0" smtClean="0"/>
              <a:t>찾아보기도 귀찮고</a:t>
            </a:r>
            <a:r>
              <a:rPr kumimoji="1" lang="en-US" altLang="ko-KR" baseline="0" dirty="0" smtClean="0"/>
              <a:t>,,</a:t>
            </a:r>
            <a:r>
              <a:rPr kumimoji="1" lang="ko-KR" altLang="en-US" baseline="0" dirty="0" smtClean="0"/>
              <a:t> 어떤 종류가 있는지도 모르겠고</a:t>
            </a:r>
            <a:r>
              <a:rPr kumimoji="1" lang="en-US" altLang="ko-KR" baseline="0" dirty="0" smtClean="0"/>
              <a:t>~</a:t>
            </a:r>
            <a:r>
              <a:rPr kumimoji="1" lang="ko-KR" altLang="en-US" baseline="0" dirty="0" smtClean="0"/>
              <a:t> </a:t>
            </a:r>
            <a:endParaRPr kumimoji="1" lang="en-US" altLang="ko-KR" baseline="0" dirty="0" smtClean="0"/>
          </a:p>
          <a:p>
            <a:r>
              <a:rPr kumimoji="1" lang="ko-KR" altLang="en-US" dirty="0" smtClean="0"/>
              <a:t>또 내가 정확하게 수행하고 있는지도 모르겠고 그런경우가 있습니다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이에</a:t>
            </a:r>
            <a:r>
              <a:rPr kumimoji="1" lang="ko-KR" altLang="en-US" baseline="0" dirty="0" smtClean="0"/>
              <a:t> 저희팀은 인공지능과 웹기술을 사용하여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이러한 문제점들을 해결할 수 없을까</a:t>
            </a:r>
            <a:r>
              <a:rPr kumimoji="1" lang="en-US" altLang="ko-KR" baseline="0" dirty="0" smtClean="0"/>
              <a:t>?</a:t>
            </a:r>
            <a:r>
              <a:rPr kumimoji="1" lang="ko-KR" altLang="en-US" baseline="0" dirty="0" smtClean="0"/>
              <a:t> 고민하였고</a:t>
            </a:r>
            <a:r>
              <a:rPr kumimoji="1" lang="en-US" altLang="ko-KR" baseline="0" dirty="0" smtClean="0"/>
              <a:t>,</a:t>
            </a:r>
          </a:p>
          <a:p>
            <a:endParaRPr kumimoji="1" lang="en-US" altLang="ko-KR" baseline="0" dirty="0" smtClean="0"/>
          </a:p>
          <a:p>
            <a:r>
              <a:rPr kumimoji="1" lang="ko-KR" altLang="en-US" baseline="0" dirty="0" smtClean="0"/>
              <a:t>여러분들의 건강증진에 도움을 줄 수 있는 </a:t>
            </a:r>
            <a:r>
              <a:rPr kumimoji="1" lang="en-US" altLang="ko-KR" baseline="0" dirty="0" smtClean="0"/>
              <a:t>SSAFIT</a:t>
            </a:r>
            <a:r>
              <a:rPr kumimoji="1" lang="ko-KR" altLang="en-US" baseline="0" dirty="0" smtClean="0"/>
              <a:t>을 기획하게 되었습니다</a:t>
            </a:r>
            <a:r>
              <a:rPr kumimoji="1" lang="en-US" altLang="ko-KR" baseline="0" dirty="0" smtClean="0"/>
              <a:t>.</a:t>
            </a:r>
            <a:endParaRPr kumimoji="1" lang="en-US" altLang="ko-KR" dirty="0" smtClean="0"/>
          </a:p>
          <a:p>
            <a:endParaRPr kumimoji="1"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785155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그럼 여러분들의 건강을 책임질 </a:t>
            </a:r>
            <a:r>
              <a:rPr kumimoji="1" lang="en-US" altLang="ko-KR" dirty="0" smtClean="0"/>
              <a:t>SSAFIT</a:t>
            </a:r>
            <a:r>
              <a:rPr kumimoji="1" lang="ko-KR" altLang="en-US" dirty="0" smtClean="0"/>
              <a:t>을 소개하겠습니다</a:t>
            </a:r>
            <a:r>
              <a:rPr kumimoji="1" lang="en-US" altLang="ko-KR" dirty="0" smtClean="0"/>
              <a:t>(</a:t>
            </a:r>
            <a:r>
              <a:rPr kumimoji="1" lang="ko-KR" altLang="en-US" dirty="0" smtClean="0"/>
              <a:t>재생</a:t>
            </a:r>
            <a:r>
              <a:rPr kumimoji="1" lang="en-US" altLang="ko-KR" dirty="0" smtClean="0"/>
              <a:t>)</a:t>
            </a:r>
          </a:p>
          <a:p>
            <a:r>
              <a:rPr kumimoji="1" lang="ko-KR" altLang="en-US" dirty="0" smtClean="0"/>
              <a:t>우선 </a:t>
            </a:r>
            <a:r>
              <a:rPr kumimoji="1" lang="ko-KR" altLang="en-US" dirty="0" err="1" smtClean="0"/>
              <a:t>로그인을</a:t>
            </a:r>
            <a:r>
              <a:rPr kumimoji="1" lang="ko-KR" altLang="en-US" dirty="0" smtClean="0"/>
              <a:t> 한 뒤</a:t>
            </a:r>
          </a:p>
          <a:p>
            <a:r>
              <a:rPr kumimoji="1" lang="ko-KR" altLang="en-US" dirty="0" smtClean="0"/>
              <a:t>하고싶은 스트레칭을 선택합니다</a:t>
            </a:r>
            <a:endParaRPr kumimoji="1" lang="en-US" altLang="ko-KR" dirty="0" smtClean="0"/>
          </a:p>
          <a:p>
            <a:endParaRPr kumimoji="1" lang="ko-KR" altLang="en-US" dirty="0" smtClean="0"/>
          </a:p>
          <a:p>
            <a:r>
              <a:rPr kumimoji="1" lang="ko-KR" altLang="en-US" dirty="0" smtClean="0"/>
              <a:t>저희 </a:t>
            </a:r>
            <a:r>
              <a:rPr kumimoji="1" lang="en-US" altLang="ko-KR" dirty="0" err="1" smtClean="0"/>
              <a:t>ssafyt</a:t>
            </a:r>
            <a:r>
              <a:rPr kumimoji="1" lang="ko-KR" altLang="en-US" dirty="0" smtClean="0"/>
              <a:t>은 처음 사용하시는 유저들을 위한 간단한 튜토리얼을 제공하고 있습니다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흠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특히 저희 팀은 사용자가 게임처럼 재밌게 할수있게 고민을 많이 했는데</a:t>
            </a:r>
            <a:r>
              <a:rPr kumimoji="1" lang="en-US" altLang="ko-KR" dirty="0" smtClean="0"/>
              <a:t>~~</a:t>
            </a:r>
            <a:r>
              <a:rPr kumimoji="1" lang="ko-KR" altLang="en-US" dirty="0" smtClean="0"/>
              <a:t> </a:t>
            </a:r>
            <a:endParaRPr kumimoji="1" lang="en-US" altLang="ko-KR" dirty="0" smtClean="0"/>
          </a:p>
          <a:p>
            <a:r>
              <a:rPr kumimoji="1" lang="ko-KR" altLang="en-US" baseline="0" dirty="0" smtClean="0"/>
              <a:t> 수행정도에 따른 이펙트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효과음으로 게임 느낌을 최대한 살릴려고 노력을 많이했습니다</a:t>
            </a:r>
            <a:r>
              <a:rPr kumimoji="1" lang="en-US" altLang="ko-KR" baseline="0" dirty="0" smtClean="0"/>
              <a:t>.</a:t>
            </a:r>
            <a:r>
              <a:rPr kumimoji="1" lang="ko-KR" altLang="en-US" baseline="0" dirty="0" smtClean="0"/>
              <a:t> 영상을면서 충분히 보실수 있을거에요</a:t>
            </a:r>
            <a:r>
              <a:rPr kumimoji="1" lang="en-US" altLang="ko-KR" baseline="0" dirty="0" smtClean="0"/>
              <a:t>.</a:t>
            </a:r>
          </a:p>
          <a:p>
            <a:endParaRPr kumimoji="1" lang="en-US" altLang="ko-KR" baseline="0" dirty="0" smtClean="0"/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이 배경음과 효과음은 발표를 위해서 별도로 영상에 삽입한게 아니라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저희사이트에서 자체적으로 삽입한 효과음들입니다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스트레칭은 수행 정도에 따라 </a:t>
            </a:r>
          </a:p>
          <a:p>
            <a:r>
              <a:rPr kumimoji="1" lang="en-US" altLang="ko-KR" dirty="0" smtClean="0"/>
              <a:t>Excellent, Great, Good , Bad </a:t>
            </a:r>
            <a:r>
              <a:rPr kumimoji="1" lang="ko-KR" altLang="en-US" dirty="0" smtClean="0"/>
              <a:t>총 </a:t>
            </a:r>
            <a:r>
              <a:rPr kumimoji="1" lang="en-US" altLang="ko-KR" dirty="0" smtClean="0"/>
              <a:t>4</a:t>
            </a:r>
            <a:r>
              <a:rPr kumimoji="1" lang="ko-KR" altLang="en-US" dirty="0" smtClean="0"/>
              <a:t>가지 형태로 나뉘어 표현하고있습니다</a:t>
            </a:r>
            <a:r>
              <a:rPr kumimoji="1" lang="en-US" altLang="ko-KR" dirty="0" smtClean="0"/>
              <a:t>. </a:t>
            </a:r>
          </a:p>
          <a:p>
            <a:r>
              <a:rPr kumimoji="1" lang="ko-KR" altLang="en-US" dirty="0" smtClean="0"/>
              <a:t>만약 이처럼 사용자가 동작을 수행하지 않게 된다면</a:t>
            </a:r>
          </a:p>
          <a:p>
            <a:r>
              <a:rPr kumimoji="1" lang="en-US" altLang="ko-KR" dirty="0" smtClean="0"/>
              <a:t>Bad </a:t>
            </a:r>
            <a:r>
              <a:rPr kumimoji="1" lang="ko-KR" altLang="en-US" dirty="0" smtClean="0"/>
              <a:t>점수를 받게 됩니다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스트레칭이 </a:t>
            </a:r>
            <a:r>
              <a:rPr kumimoji="1" lang="ko-KR" altLang="en-US" dirty="0" err="1" smtClean="0"/>
              <a:t>끝나게되면</a:t>
            </a:r>
            <a:r>
              <a:rPr kumimoji="1" lang="ko-KR" altLang="en-US" dirty="0" smtClean="0"/>
              <a:t> 사용자의 </a:t>
            </a:r>
            <a:r>
              <a:rPr kumimoji="1" lang="ko-KR" altLang="en-US" dirty="0" err="1" smtClean="0"/>
              <a:t>수행정도를</a:t>
            </a:r>
            <a:r>
              <a:rPr kumimoji="1" lang="ko-KR" altLang="en-US" dirty="0" smtClean="0"/>
              <a:t> 표시해주고</a:t>
            </a:r>
          </a:p>
          <a:p>
            <a:r>
              <a:rPr kumimoji="1" lang="ko-KR" altLang="en-US" dirty="0" smtClean="0"/>
              <a:t>일정 시간이 지나게 되면 다른 스트레칭을 할 수 있도록 만들었습니다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err="1" smtClean="0"/>
              <a:t>마이페이지는</a:t>
            </a:r>
            <a:r>
              <a:rPr kumimoji="1" lang="ko-KR" altLang="en-US" dirty="0" smtClean="0"/>
              <a:t> 크게 </a:t>
            </a:r>
            <a:r>
              <a:rPr kumimoji="1" lang="en-US" altLang="ko-KR" dirty="0" smtClean="0"/>
              <a:t>4</a:t>
            </a:r>
            <a:r>
              <a:rPr kumimoji="1" lang="ko-KR" altLang="en-US" dirty="0" smtClean="0"/>
              <a:t>가지 기능을 제공하고있습니다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첫번째로 </a:t>
            </a:r>
            <a:r>
              <a:rPr kumimoji="1" lang="ko-KR" altLang="en-US" dirty="0" err="1" smtClean="0"/>
              <a:t>스트렛칭</a:t>
            </a:r>
            <a:r>
              <a:rPr kumimoji="1" lang="ko-KR" altLang="en-US" dirty="0" smtClean="0"/>
              <a:t> 횟수 기반 유저 랭킹</a:t>
            </a:r>
          </a:p>
          <a:p>
            <a:r>
              <a:rPr kumimoji="1" lang="ko-KR" altLang="en-US" dirty="0" smtClean="0"/>
              <a:t>두번째로 </a:t>
            </a:r>
            <a:r>
              <a:rPr kumimoji="1" lang="ko-KR" altLang="en-US" dirty="0" err="1" smtClean="0"/>
              <a:t>히스토리</a:t>
            </a:r>
            <a:r>
              <a:rPr kumimoji="1" lang="ko-KR" altLang="en-US" dirty="0" smtClean="0"/>
              <a:t> 내역을 통해</a:t>
            </a:r>
          </a:p>
          <a:p>
            <a:r>
              <a:rPr kumimoji="1" lang="ko-KR" altLang="en-US" dirty="0" smtClean="0"/>
              <a:t>내가 수행한 스트레칭을 확인할 수 있습니다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스트레칭을 수행한 날은 캘린더에 표기하여</a:t>
            </a:r>
          </a:p>
          <a:p>
            <a:r>
              <a:rPr kumimoji="1" lang="ko-KR" altLang="en-US" dirty="0" smtClean="0"/>
              <a:t>사용자들이 건강관리에 유념할 수 있도록 하였고</a:t>
            </a:r>
          </a:p>
          <a:p>
            <a:r>
              <a:rPr kumimoji="1" lang="ko-KR" altLang="en-US" dirty="0" smtClean="0"/>
              <a:t>마지막으로 사용자의 스트레칭 점수 </a:t>
            </a:r>
            <a:r>
              <a:rPr kumimoji="1" lang="ko-KR" altLang="en-US" dirty="0" err="1" smtClean="0"/>
              <a:t>분포를알</a:t>
            </a:r>
            <a:r>
              <a:rPr kumimoji="1" lang="ko-KR" altLang="en-US" dirty="0" smtClean="0"/>
              <a:t> 수 있도록 표기하였습니다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메인 페이지에는 </a:t>
            </a:r>
          </a:p>
          <a:p>
            <a:r>
              <a:rPr kumimoji="1" lang="ko-KR" altLang="en-US" dirty="0" smtClean="0"/>
              <a:t>스트레칭의 이점</a:t>
            </a:r>
            <a:r>
              <a:rPr kumimoji="1" lang="en-US" altLang="ko-KR" dirty="0" smtClean="0"/>
              <a:t>, </a:t>
            </a:r>
            <a:r>
              <a:rPr kumimoji="1" lang="ko-KR" altLang="en-US" dirty="0" smtClean="0"/>
              <a:t>사이트 이용에 관한 통계자료들을 표기해주고 있고</a:t>
            </a:r>
            <a:r>
              <a:rPr kumimoji="1" lang="en-US" altLang="ko-KR" dirty="0" smtClean="0"/>
              <a:t>,</a:t>
            </a:r>
          </a:p>
          <a:p>
            <a:r>
              <a:rPr kumimoji="1" lang="ko-KR" altLang="en-US" dirty="0" smtClean="0"/>
              <a:t>그밖에도 건강관리에 도움이 되는 영상들을 추천해주고 있습니다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흠</a:t>
            </a:r>
            <a:r>
              <a:rPr kumimoji="1" lang="en-US" altLang="ko-KR" dirty="0" smtClean="0"/>
              <a:t>,,</a:t>
            </a:r>
            <a:r>
              <a:rPr kumimoji="1" lang="ko-KR" altLang="en-US" dirty="0" smtClean="0"/>
              <a:t> 하나만 보기엔 너무 아까운데</a:t>
            </a:r>
            <a:r>
              <a:rPr kumimoji="1" lang="en-US" altLang="ko-KR" dirty="0" smtClean="0"/>
              <a:t>?</a:t>
            </a:r>
            <a:r>
              <a:rPr kumimoji="1" lang="ko-KR" altLang="en-US" dirty="0" smtClean="0"/>
              <a:t> 직접해보면 더 재밌는데</a:t>
            </a:r>
            <a:r>
              <a:rPr kumimoji="1" lang="en-US" altLang="ko-KR" dirty="0" smtClean="0"/>
              <a:t>,,</a:t>
            </a:r>
            <a:r>
              <a:rPr kumimoji="1" lang="ko-KR" altLang="en-US" dirty="0" smtClean="0"/>
              <a:t>  흠</a:t>
            </a:r>
            <a:r>
              <a:rPr kumimoji="1" lang="en-US" altLang="ko-KR" dirty="0" smtClean="0"/>
              <a:t>..</a:t>
            </a:r>
            <a:r>
              <a:rPr kumimoji="1" lang="ko-KR" altLang="en-US" dirty="0" smtClean="0"/>
              <a:t> </a:t>
            </a:r>
            <a:endParaRPr kumimoji="1" lang="en-US" altLang="ko-KR" dirty="0" smtClean="0"/>
          </a:p>
          <a:p>
            <a:r>
              <a:rPr kumimoji="1" lang="ko-KR" altLang="en-US" dirty="0" smtClean="0"/>
              <a:t>여러분 아쉽죠</a:t>
            </a:r>
            <a:r>
              <a:rPr kumimoji="1" lang="en-US" altLang="ko-KR" dirty="0" smtClean="0"/>
              <a:t>?</a:t>
            </a:r>
            <a:r>
              <a:rPr kumimoji="1" lang="ko-KR" altLang="en-US" dirty="0" smtClean="0"/>
              <a:t> ㅋㅋㅋ 그냥 지나갈려고햇는데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여러분들이 너무 아쉬워 하셔서</a:t>
            </a:r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싸핏을 사용해보실 지원자를 찾습니다</a:t>
            </a:r>
            <a:r>
              <a:rPr kumimoji="1" lang="en-US" altLang="ko-KR" dirty="0" smtClean="0"/>
              <a:t>!</a:t>
            </a:r>
            <a:r>
              <a:rPr kumimoji="1" lang="ko-KR" altLang="en-US" baseline="0" dirty="0" smtClean="0"/>
              <a:t> 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싸피이용해보실분 손들어주세요</a:t>
            </a:r>
            <a:r>
              <a:rPr kumimoji="1" lang="en-US" altLang="ko-KR" baseline="0" dirty="0" smtClean="0"/>
              <a:t>!</a:t>
            </a:r>
            <a:r>
              <a:rPr kumimoji="1" lang="ko-KR" altLang="en-US" baseline="0" dirty="0" smtClean="0"/>
              <a:t> 실시간이에요</a:t>
            </a:r>
            <a:r>
              <a:rPr kumimoji="1" lang="en-US" altLang="ko-KR" baseline="0" dirty="0" smtClean="0"/>
              <a:t>!</a:t>
            </a:r>
            <a:r>
              <a:rPr kumimoji="1" lang="ko-KR" altLang="en-US" baseline="0" dirty="0" smtClean="0"/>
              <a:t> </a:t>
            </a:r>
            <a:endParaRPr kumimoji="1" lang="en-US" altLang="ko-KR" dirty="0" smtClean="0"/>
          </a:p>
          <a:p>
            <a:r>
              <a:rPr kumimoji="1" lang="ko-KR" altLang="en-US" dirty="0" smtClean="0"/>
              <a:t>아 네 저기 열정적으로 손흔들어주시는 분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이름이</a:t>
            </a:r>
            <a:r>
              <a:rPr kumimoji="1" lang="en-US" altLang="ko-KR" dirty="0" smtClean="0"/>
              <a:t>..</a:t>
            </a:r>
            <a:r>
              <a:rPr kumimoji="1" lang="ko-KR" altLang="en-US" dirty="0" smtClean="0"/>
              <a:t> 김준영 교육생</a:t>
            </a:r>
            <a:r>
              <a:rPr kumimoji="1" lang="en-US" altLang="ko-KR" dirty="0" smtClean="0"/>
              <a:t>?</a:t>
            </a:r>
          </a:p>
          <a:p>
            <a:r>
              <a:rPr kumimoji="1" lang="ko-KR" altLang="en-US" dirty="0" smtClean="0"/>
              <a:t>이 영광스러운 기회를 김준영 교육생에게 드리겠습니다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[</a:t>
            </a:r>
            <a:r>
              <a:rPr kumimoji="1" lang="ko-KR" altLang="en-US" dirty="0" smtClean="0"/>
              <a:t>리스트로가면 </a:t>
            </a:r>
            <a:r>
              <a:rPr kumimoji="1" lang="en-US" altLang="ko-KR" dirty="0" smtClean="0"/>
              <a:t>]</a:t>
            </a:r>
            <a:r>
              <a:rPr kumimoji="1" lang="ko-KR" altLang="en-US" dirty="0" smtClean="0"/>
              <a:t> 앗 잠깐</a:t>
            </a:r>
            <a:r>
              <a:rPr kumimoji="1" lang="en-US" altLang="ko-KR" dirty="0" smtClean="0"/>
              <a:t>!</a:t>
            </a:r>
            <a:r>
              <a:rPr kumimoji="1" lang="ko-KR" altLang="en-US" dirty="0" smtClean="0"/>
              <a:t> 김준영 교육생 제가 여기서 몇가지 부연설명을 드리자면</a:t>
            </a:r>
            <a:r>
              <a:rPr kumimoji="1" lang="en-US" altLang="ko-KR" dirty="0" smtClean="0"/>
              <a:t>,</a:t>
            </a:r>
          </a:p>
          <a:p>
            <a:r>
              <a:rPr kumimoji="1" lang="ko-KR" altLang="en-US" dirty="0" smtClean="0"/>
              <a:t>지금 스트레칭 종류가 보이는데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이 스트레칭들은 현업 코치로도 활동하고 계신 최호근 컨설턴트님의</a:t>
            </a:r>
            <a:endParaRPr kumimoji="1" lang="en-US" altLang="ko-KR" dirty="0" smtClean="0"/>
          </a:p>
          <a:p>
            <a:r>
              <a:rPr kumimoji="1" lang="ko-KR" altLang="en-US" dirty="0" smtClean="0"/>
              <a:t>검토를 받아 신뢰할 수 있는 스트레칭이에요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</a:t>
            </a:r>
            <a:endParaRPr kumimoji="1" lang="en-US" altLang="ko-KR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smtClean="0"/>
              <a:t>최호근 컨설턴트님이 구미인가</a:t>
            </a:r>
            <a:r>
              <a:rPr kumimoji="1" lang="en-US" altLang="ko-KR" dirty="0" smtClean="0"/>
              <a:t>?</a:t>
            </a:r>
            <a:r>
              <a:rPr kumimoji="1" lang="ko-KR" altLang="en-US" dirty="0" smtClean="0"/>
              <a:t> 광주로 간것으로 알고있는데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최호근 컨설턴트님과 함께 하시면 이와 같은 스트레칭을 할 가능성이 높습니다</a:t>
            </a:r>
            <a:r>
              <a:rPr kumimoji="1" lang="en-US" altLang="ko-KR" dirty="0" smtClean="0"/>
              <a:t>.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dirty="0" smtClean="0"/>
              <a:t>최호근 컨설턴트님 잘 지내시나요</a:t>
            </a:r>
            <a:r>
              <a:rPr kumimoji="1" lang="en-US" altLang="ko-KR" dirty="0" smtClean="0"/>
              <a:t>?</a:t>
            </a:r>
            <a:r>
              <a:rPr kumimoji="1" lang="ko-KR" altLang="en-US" baseline="0" dirty="0" smtClean="0"/>
              <a:t> </a:t>
            </a:r>
            <a:r>
              <a:rPr kumimoji="1" lang="ko-KR" altLang="en-US" dirty="0" smtClean="0"/>
              <a:t>그립습니다 제가 잡담이 길었네요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네 그럼 지금 직접 한번 해보도록할까요</a:t>
            </a:r>
            <a:r>
              <a:rPr kumimoji="1" lang="en-US" altLang="ko-KR" dirty="0" smtClean="0"/>
              <a:t>?</a:t>
            </a:r>
          </a:p>
          <a:p>
            <a:r>
              <a:rPr kumimoji="1" lang="en-US" altLang="ko-KR" dirty="0" smtClean="0"/>
              <a:t>[</a:t>
            </a:r>
            <a:r>
              <a:rPr kumimoji="1" lang="ko-KR" altLang="en-US" dirty="0" smtClean="0"/>
              <a:t>준영 진입</a:t>
            </a:r>
            <a:r>
              <a:rPr kumimoji="1" lang="en-US" altLang="ko-KR" dirty="0" smtClean="0"/>
              <a:t>]</a:t>
            </a:r>
          </a:p>
          <a:p>
            <a:endParaRPr kumimoji="1" lang="en-US" altLang="ko-KR" dirty="0" smtClean="0"/>
          </a:p>
          <a:p>
            <a:endParaRPr kumimoji="1" lang="en-US" altLang="ko-KR" dirty="0" smtClean="0"/>
          </a:p>
          <a:p>
            <a:r>
              <a:rPr kumimoji="1" lang="en-US" altLang="ko-KR" dirty="0" smtClean="0"/>
              <a:t>[</a:t>
            </a:r>
            <a:r>
              <a:rPr kumimoji="1" lang="ko-KR" altLang="en-US" dirty="0" smtClean="0"/>
              <a:t>스트레칭을 시작하고있을때</a:t>
            </a:r>
            <a:r>
              <a:rPr kumimoji="1" lang="en-US" altLang="ko-KR" dirty="0" smtClean="0"/>
              <a:t>]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발표 보는것도 피곤하시죠</a:t>
            </a:r>
            <a:r>
              <a:rPr kumimoji="1" lang="en-US" altLang="ko-KR" dirty="0" smtClean="0"/>
              <a:t>?</a:t>
            </a:r>
            <a:r>
              <a:rPr kumimoji="1" lang="ko-KR" altLang="en-US" dirty="0" smtClean="0"/>
              <a:t> 어후</a:t>
            </a:r>
            <a:r>
              <a:rPr kumimoji="1" lang="en-US" altLang="ko-KR" dirty="0" smtClean="0"/>
              <a:t>..</a:t>
            </a:r>
            <a:r>
              <a:rPr kumimoji="1" lang="ko-KR" altLang="en-US" dirty="0" smtClean="0"/>
              <a:t> 저도 힘든데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지금 잠시 멈추시고 다들 목스트레칭 한번 하시는건 어떤가요</a:t>
            </a:r>
            <a:r>
              <a:rPr kumimoji="1" lang="en-US" altLang="ko-KR" dirty="0" smtClean="0"/>
              <a:t>?.</a:t>
            </a:r>
          </a:p>
          <a:p>
            <a:r>
              <a:rPr kumimoji="1" lang="ko-KR" altLang="en-US" dirty="0" smtClean="0"/>
              <a:t>아 틀렸네</a:t>
            </a:r>
            <a:r>
              <a:rPr kumimoji="1" lang="en-US" altLang="ko-KR" dirty="0" smtClean="0"/>
              <a:t>,</a:t>
            </a:r>
            <a:r>
              <a:rPr kumimoji="1" lang="ko-KR" altLang="en-US" dirty="0" smtClean="0"/>
              <a:t> 생각보다 측정이 잘되요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어떠셨나요</a:t>
            </a:r>
            <a:r>
              <a:rPr kumimoji="1" lang="en-US" altLang="ko-KR" dirty="0" smtClean="0"/>
              <a:t>?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네 발표를 도와준 김준영 교육생 정말 감사드립니다</a:t>
            </a:r>
            <a:r>
              <a:rPr kumimoji="1" lang="en-US" altLang="ko-KR" dirty="0" smtClean="0"/>
              <a:t>.</a:t>
            </a:r>
          </a:p>
          <a:p>
            <a:r>
              <a:rPr kumimoji="1" lang="ko-KR" altLang="en-US" dirty="0" smtClean="0"/>
              <a:t>여러분들은 몇점정도 되실려나</a:t>
            </a:r>
            <a:r>
              <a:rPr kumimoji="1" lang="en-US" altLang="ko-KR" dirty="0" smtClean="0"/>
              <a:t>?</a:t>
            </a:r>
            <a:r>
              <a:rPr kumimoji="1" lang="ko-KR" altLang="en-US" dirty="0" smtClean="0"/>
              <a:t> ㅋㅋ 김준영 교육생을 이겨보실분은 지금 </a:t>
            </a:r>
            <a:r>
              <a:rPr kumimoji="1" lang="en-US" altLang="ko-KR" dirty="0" err="1" smtClean="0"/>
              <a:t>ssafit</a:t>
            </a:r>
            <a:r>
              <a:rPr kumimoji="1" lang="ko-KR" altLang="en-US" dirty="0" smtClean="0"/>
              <a:t>에 접속해서 한번 도전해보세요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  <a:p>
            <a:r>
              <a:rPr kumimoji="1" lang="ko-KR" altLang="en-US" dirty="0" smtClean="0"/>
              <a:t>그럼 시연을 마치고 발표로 돌아가도록 하겠습니다</a:t>
            </a:r>
            <a:r>
              <a:rPr kumimoji="1" lang="en-US" altLang="ko-KR" dirty="0" smtClean="0"/>
              <a:t>.</a:t>
            </a:r>
          </a:p>
          <a:p>
            <a:endParaRPr kumimoji="1"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37177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영상 잘 보셨나요</a:t>
            </a:r>
            <a:r>
              <a:rPr kumimoji="1" lang="en-US" altLang="ko-KR" dirty="0" smtClean="0"/>
              <a:t>?</a:t>
            </a:r>
          </a:p>
          <a:p>
            <a:r>
              <a:rPr kumimoji="1" lang="ko-KR" altLang="en-US" dirty="0" smtClean="0"/>
              <a:t>저희 싸핏은 </a:t>
            </a:r>
            <a:r>
              <a:rPr kumimoji="1" lang="en-US" altLang="ko-KR" dirty="0" smtClean="0"/>
              <a:t>3</a:t>
            </a:r>
            <a:r>
              <a:rPr kumimoji="1" lang="ko-KR" altLang="en-US" dirty="0" smtClean="0"/>
              <a:t>주간의 개발 과정을 거쳐 완성되었습니다</a:t>
            </a:r>
            <a:r>
              <a:rPr kumimoji="1" lang="en-US" altLang="ko-KR" dirty="0" smtClean="0"/>
              <a:t>,</a:t>
            </a:r>
          </a:p>
          <a:p>
            <a:r>
              <a:rPr kumimoji="1" lang="en-US" altLang="ko-KR" dirty="0" smtClean="0"/>
              <a:t>1</a:t>
            </a:r>
            <a:r>
              <a:rPr kumimoji="1" lang="ko-KR" altLang="en-US" dirty="0" smtClean="0"/>
              <a:t>주차엔 </a:t>
            </a:r>
            <a:r>
              <a:rPr kumimoji="1" lang="en-US" altLang="ko-KR" dirty="0" smtClean="0"/>
              <a:t>Pose-estimation</a:t>
            </a:r>
            <a:r>
              <a:rPr kumimoji="1" lang="en-US" altLang="ko-KR" baseline="0" dirty="0" smtClean="0"/>
              <a:t> </a:t>
            </a:r>
            <a:r>
              <a:rPr kumimoji="1" lang="ko-KR" altLang="en-US" baseline="0" dirty="0" smtClean="0"/>
              <a:t>선행 기술조사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기능명세서 정의 등을 하였고</a:t>
            </a:r>
            <a:endParaRPr kumimoji="1" lang="en-US" altLang="ko-KR" baseline="0" dirty="0" smtClean="0"/>
          </a:p>
          <a:p>
            <a:r>
              <a:rPr kumimoji="1" lang="en-US" altLang="ko-KR" baseline="0" dirty="0" smtClean="0"/>
              <a:t>2</a:t>
            </a:r>
            <a:r>
              <a:rPr kumimoji="1" lang="ko-KR" altLang="en-US" baseline="0" dirty="0" smtClean="0"/>
              <a:t>주차엔 포즈 측정을 기반으로 사용자와 코치 사이의 유사도를 측정할 수 있는 부분을 만들었습니다</a:t>
            </a:r>
            <a:r>
              <a:rPr kumimoji="1" lang="en-US" altLang="ko-KR" baseline="0" dirty="0" smtClean="0"/>
              <a:t>.</a:t>
            </a:r>
          </a:p>
          <a:p>
            <a:r>
              <a:rPr kumimoji="1" lang="ko-KR" altLang="en-US" baseline="0" dirty="0" smtClean="0"/>
              <a:t>그밖에 메인페이지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스트레칭 페이지 등이 제작되었습니다</a:t>
            </a:r>
            <a:r>
              <a:rPr kumimoji="1" lang="en-US" altLang="ko-KR" baseline="0" dirty="0" smtClean="0"/>
              <a:t>.</a:t>
            </a:r>
          </a:p>
          <a:p>
            <a:r>
              <a:rPr kumimoji="1" lang="en-US" altLang="ko-KR" baseline="0" dirty="0" smtClean="0"/>
              <a:t>3</a:t>
            </a:r>
            <a:r>
              <a:rPr kumimoji="1" lang="ko-KR" altLang="en-US" baseline="0" dirty="0" smtClean="0"/>
              <a:t>주차엔 </a:t>
            </a:r>
            <a:r>
              <a:rPr kumimoji="1" lang="en-US" altLang="ko-KR" baseline="0" dirty="0" smtClean="0"/>
              <a:t>Effect, </a:t>
            </a:r>
            <a:r>
              <a:rPr kumimoji="1" lang="ko-KR" altLang="en-US" baseline="0" dirty="0" smtClean="0"/>
              <a:t>마이페이지가 추가되었고</a:t>
            </a:r>
            <a:r>
              <a:rPr kumimoji="1" lang="en-US" altLang="ko-KR" baseline="0" dirty="0" smtClean="0"/>
              <a:t>,</a:t>
            </a:r>
            <a:r>
              <a:rPr kumimoji="1" lang="ko-KR" altLang="en-US" baseline="0" dirty="0" smtClean="0"/>
              <a:t> 기능테스트 및 배포를 하였습니다</a:t>
            </a:r>
            <a:r>
              <a:rPr kumimoji="1" lang="en-US" altLang="ko-KR" baseline="0" dirty="0" smtClean="0"/>
              <a:t>.</a:t>
            </a:r>
            <a:endParaRPr kumimoji="1" lang="x-none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D2A70C-89AB-A542-9F7D-0A435B6AE897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7065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 smtClean="0"/>
              <a:t>기술스택은 다음와 같습니다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30BAA-5BCE-D149-836B-1BB22BCFF5F5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27208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11" indent="0" algn="ctr">
              <a:buNone/>
              <a:defRPr sz="2000"/>
            </a:lvl2pPr>
            <a:lvl3pPr marL="914423" indent="0" algn="ctr">
              <a:buNone/>
              <a:defRPr sz="1801"/>
            </a:lvl3pPr>
            <a:lvl4pPr marL="1371634" indent="0" algn="ctr">
              <a:buNone/>
              <a:defRPr sz="1600"/>
            </a:lvl4pPr>
            <a:lvl5pPr marL="1828846" indent="0" algn="ctr">
              <a:buNone/>
              <a:defRPr sz="1600"/>
            </a:lvl5pPr>
            <a:lvl6pPr marL="2286057" indent="0" algn="ctr">
              <a:buNone/>
              <a:defRPr sz="1600"/>
            </a:lvl6pPr>
            <a:lvl7pPr marL="2743269" indent="0" algn="ctr">
              <a:buNone/>
              <a:defRPr sz="1600"/>
            </a:lvl7pPr>
            <a:lvl8pPr marL="3200480" indent="0" algn="ctr">
              <a:buNone/>
              <a:defRPr sz="1600"/>
            </a:lvl8pPr>
            <a:lvl9pPr marL="3657691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426482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61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1099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74295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1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23" indent="0">
              <a:buNone/>
              <a:defRPr sz="1801">
                <a:solidFill>
                  <a:schemeClr val="tx1">
                    <a:tint val="75000"/>
                  </a:schemeClr>
                </a:solidFill>
              </a:defRPr>
            </a:lvl3pPr>
            <a:lvl4pPr marL="13716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4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5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6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31396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1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1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1645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9" y="365127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9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1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11" indent="0">
              <a:buNone/>
              <a:defRPr sz="2000" b="1"/>
            </a:lvl2pPr>
            <a:lvl3pPr marL="914423" indent="0">
              <a:buNone/>
              <a:defRPr sz="1801" b="1"/>
            </a:lvl3pPr>
            <a:lvl4pPr marL="1371634" indent="0">
              <a:buNone/>
              <a:defRPr sz="1600" b="1"/>
            </a:lvl4pPr>
            <a:lvl5pPr marL="1828846" indent="0">
              <a:buNone/>
              <a:defRPr sz="1600" b="1"/>
            </a:lvl5pPr>
            <a:lvl6pPr marL="2286057" indent="0">
              <a:buNone/>
              <a:defRPr sz="1600" b="1"/>
            </a:lvl6pPr>
            <a:lvl7pPr marL="2743269" indent="0">
              <a:buNone/>
              <a:defRPr sz="1600" b="1"/>
            </a:lvl7pPr>
            <a:lvl8pPr marL="3200480" indent="0">
              <a:buNone/>
              <a:defRPr sz="1600" b="1"/>
            </a:lvl8pPr>
            <a:lvl9pPr marL="3657691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0407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35899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98099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1"/>
            </a:lvl2pPr>
            <a:lvl3pPr marL="914423" indent="0">
              <a:buNone/>
              <a:defRPr sz="1200"/>
            </a:lvl3pPr>
            <a:lvl4pPr marL="1371634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9" indent="0">
              <a:buNone/>
              <a:defRPr sz="1001"/>
            </a:lvl7pPr>
            <a:lvl8pPr marL="3200480" indent="0">
              <a:buNone/>
              <a:defRPr sz="1001"/>
            </a:lvl8pPr>
            <a:lvl9pPr marL="3657691" indent="0">
              <a:buNone/>
              <a:defRPr sz="100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8086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1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11" indent="0">
              <a:buNone/>
              <a:defRPr sz="2800"/>
            </a:lvl2pPr>
            <a:lvl3pPr marL="914423" indent="0">
              <a:buNone/>
              <a:defRPr sz="2400"/>
            </a:lvl3pPr>
            <a:lvl4pPr marL="1371634" indent="0">
              <a:buNone/>
              <a:defRPr sz="2000"/>
            </a:lvl4pPr>
            <a:lvl5pPr marL="1828846" indent="0">
              <a:buNone/>
              <a:defRPr sz="2000"/>
            </a:lvl5pPr>
            <a:lvl6pPr marL="2286057" indent="0">
              <a:buNone/>
              <a:defRPr sz="2000"/>
            </a:lvl6pPr>
            <a:lvl7pPr marL="2743269" indent="0">
              <a:buNone/>
              <a:defRPr sz="2000"/>
            </a:lvl7pPr>
            <a:lvl8pPr marL="3200480" indent="0">
              <a:buNone/>
              <a:defRPr sz="2000"/>
            </a:lvl8pPr>
            <a:lvl9pPr marL="3657691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11" indent="0">
              <a:buNone/>
              <a:defRPr sz="1401"/>
            </a:lvl2pPr>
            <a:lvl3pPr marL="914423" indent="0">
              <a:buNone/>
              <a:defRPr sz="1200"/>
            </a:lvl3pPr>
            <a:lvl4pPr marL="1371634" indent="0">
              <a:buNone/>
              <a:defRPr sz="1001"/>
            </a:lvl4pPr>
            <a:lvl5pPr marL="1828846" indent="0">
              <a:buNone/>
              <a:defRPr sz="1001"/>
            </a:lvl5pPr>
            <a:lvl6pPr marL="2286057" indent="0">
              <a:buNone/>
              <a:defRPr sz="1001"/>
            </a:lvl6pPr>
            <a:lvl7pPr marL="2743269" indent="0">
              <a:buNone/>
              <a:defRPr sz="1001"/>
            </a:lvl7pPr>
            <a:lvl8pPr marL="3200480" indent="0">
              <a:buNone/>
              <a:defRPr sz="1001"/>
            </a:lvl8pPr>
            <a:lvl9pPr marL="3657691" indent="0">
              <a:buNone/>
              <a:defRPr sz="100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89042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1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BBC919-4F87-484E-8FC9-7470B0ED8104}" type="datetimeFigureOut">
              <a:rPr kumimoji="1" lang="ko-KR" altLang="en-US" smtClean="0"/>
              <a:t>2020. 9. 17.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1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1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77DB2-EB9C-7B45-A6E8-0E739ABBB49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78426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23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6" indent="-228606" algn="l" defTabSz="914423" rtl="0" eaLnBrk="1" latinLnBrk="1" hangingPunct="1">
        <a:lnSpc>
          <a:spcPct val="90000"/>
        </a:lnSpc>
        <a:spcBef>
          <a:spcPts val="1001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6" algn="l" defTabSz="914423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9" indent="-228606" algn="l" defTabSz="914423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1" indent="-228606" algn="l" defTabSz="914423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6" algn="l" defTabSz="914423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6" algn="l" defTabSz="914423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6" algn="l" defTabSz="914423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6" indent="-228606" algn="l" defTabSz="914423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6" algn="l" defTabSz="914423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23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11" algn="l" defTabSz="914423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4" algn="l" defTabSz="914423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6" algn="l" defTabSz="914423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7" algn="l" defTabSz="914423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9" algn="l" defTabSz="914423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1" algn="l" defTabSz="914423" rtl="0" eaLnBrk="1" latinLnBrk="1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6" Type="http://schemas.openxmlformats.org/officeDocument/2006/relationships/image" Target="../media/image12.tiff"/><Relationship Id="rId7" Type="http://schemas.openxmlformats.org/officeDocument/2006/relationships/image" Target="../media/image13.tiff"/><Relationship Id="rId8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4" Type="http://schemas.openxmlformats.org/officeDocument/2006/relationships/image" Target="../media/image16.png"/><Relationship Id="rId5" Type="http://schemas.openxmlformats.org/officeDocument/2006/relationships/image" Target="../media/image17.jpeg"/><Relationship Id="rId6" Type="http://schemas.openxmlformats.org/officeDocument/2006/relationships/image" Target="../media/image18.jpeg"/><Relationship Id="rId7" Type="http://schemas.openxmlformats.org/officeDocument/2006/relationships/image" Target="../media/image19.jpeg"/><Relationship Id="rId8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7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740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"/>
    </mc:Choice>
    <mc:Fallback xmlns="">
      <p:transition spd="slow" advTm="1405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E68ECE5C-351E-1241-A6EE-B2C153295F85}"/>
              </a:ext>
            </a:extLst>
          </p:cNvPr>
          <p:cNvSpPr/>
          <p:nvPr/>
        </p:nvSpPr>
        <p:spPr>
          <a:xfrm>
            <a:off x="670733" y="374643"/>
            <a:ext cx="44550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>
                <a:solidFill>
                  <a:srgbClr val="44536A"/>
                </a:solidFill>
                <a:latin typeface="+mn-ea"/>
              </a:rPr>
              <a:t>기대 </a:t>
            </a:r>
            <a:r>
              <a:rPr lang="ko-KR" altLang="en-US" sz="3200" b="1" dirty="0" smtClean="0">
                <a:solidFill>
                  <a:srgbClr val="44536A"/>
                </a:solidFill>
                <a:latin typeface="+mn-ea"/>
              </a:rPr>
              <a:t>효과</a:t>
            </a:r>
            <a:r>
              <a:rPr lang="en-US" altLang="ko-KR" sz="3200" b="1" dirty="0" smtClean="0">
                <a:solidFill>
                  <a:srgbClr val="44536A"/>
                </a:solidFill>
                <a:latin typeface="+mn-ea"/>
              </a:rPr>
              <a:t> </a:t>
            </a:r>
            <a:r>
              <a:rPr lang="ko-KR" altLang="en-US" sz="3200" b="1" dirty="0" smtClean="0">
                <a:solidFill>
                  <a:srgbClr val="44536A"/>
                </a:solidFill>
                <a:latin typeface="+mn-ea"/>
              </a:rPr>
              <a:t>및 향후 계획</a:t>
            </a:r>
            <a:endParaRPr lang="en-US" altLang="ko-KR" sz="3200" b="1" dirty="0">
              <a:solidFill>
                <a:srgbClr val="44536A"/>
              </a:solidFill>
              <a:latin typeface="+mn-ea"/>
            </a:endParaRPr>
          </a:p>
        </p:txBody>
      </p:sp>
      <p:cxnSp>
        <p:nvCxnSpPr>
          <p:cNvPr id="46" name="직선 연결선 91">
            <a:extLst>
              <a:ext uri="{FF2B5EF4-FFF2-40B4-BE49-F238E27FC236}">
                <a16:creationId xmlns:a16="http://schemas.microsoft.com/office/drawing/2014/main" xmlns="" id="{300D4AF4-AC96-B843-8C1E-43ED831E8CCA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/>
          <p:cNvGrpSpPr/>
          <p:nvPr/>
        </p:nvGrpSpPr>
        <p:grpSpPr>
          <a:xfrm>
            <a:off x="1526231" y="2159586"/>
            <a:ext cx="2917252" cy="4060498"/>
            <a:chOff x="1526231" y="2159586"/>
            <a:chExt cx="2917252" cy="4060498"/>
          </a:xfrm>
        </p:grpSpPr>
        <p:sp>
          <p:nvSpPr>
            <p:cNvPr id="19" name="직사각형 18"/>
            <p:cNvSpPr/>
            <p:nvPr/>
          </p:nvSpPr>
          <p:spPr>
            <a:xfrm>
              <a:off x="1526231" y="5123850"/>
              <a:ext cx="2917252" cy="10962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다양한 스트레칭을</a:t>
              </a:r>
              <a:endPara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정확한 동작으로 수행하여</a:t>
              </a:r>
              <a:endPara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만성질환 예방에 도움</a:t>
              </a:r>
              <a:endParaRPr lang="ko-KR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+mn-ea"/>
              </a:endParaRPr>
            </a:p>
          </p:txBody>
        </p:sp>
        <p:sp>
          <p:nvSpPr>
            <p:cNvPr id="20" name="모서리가 둥근 직사각형 19"/>
            <p:cNvSpPr/>
            <p:nvPr/>
          </p:nvSpPr>
          <p:spPr>
            <a:xfrm>
              <a:off x="2178573" y="4468961"/>
              <a:ext cx="1699200" cy="467014"/>
            </a:xfrm>
            <a:prstGeom prst="roundRect">
              <a:avLst>
                <a:gd name="adj" fmla="val 50000"/>
              </a:avLst>
            </a:prstGeom>
            <a:solidFill>
              <a:srgbClr val="1973DF"/>
            </a:solidFill>
            <a:ln>
              <a:solidFill>
                <a:srgbClr val="1973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b="1" dirty="0" smtClean="0">
                  <a:solidFill>
                    <a:prstClr val="white"/>
                  </a:solidFill>
                  <a:latin typeface="+mn-ea"/>
                </a:rPr>
                <a:t>건강 증진</a:t>
              </a:r>
              <a:endParaRPr lang="en-US" altLang="ko-KR" sz="1600" b="1" dirty="0">
                <a:solidFill>
                  <a:prstClr val="white"/>
                </a:solidFill>
                <a:latin typeface="+mn-ea"/>
              </a:endParaRPr>
            </a:p>
          </p:txBody>
        </p:sp>
        <p:sp>
          <p:nvSpPr>
            <p:cNvPr id="25" name="원호 36"/>
            <p:cNvSpPr/>
            <p:nvPr/>
          </p:nvSpPr>
          <p:spPr>
            <a:xfrm>
              <a:off x="1971810" y="2159586"/>
              <a:ext cx="2121500" cy="2121500"/>
            </a:xfrm>
            <a:prstGeom prst="arc">
              <a:avLst>
                <a:gd name="adj1" fmla="val 97363"/>
                <a:gd name="adj2" fmla="val 16213013"/>
              </a:avLst>
            </a:prstGeom>
            <a:noFill/>
            <a:ln w="19050" cap="rnd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3200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31" name="타원 30"/>
            <p:cNvSpPr/>
            <p:nvPr/>
          </p:nvSpPr>
          <p:spPr>
            <a:xfrm>
              <a:off x="2069888" y="2257094"/>
              <a:ext cx="1926484" cy="192648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>
                <a:latin typeface="+mn-ea"/>
              </a:endParaRPr>
            </a:p>
          </p:txBody>
        </p:sp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70368" y="2844068"/>
              <a:ext cx="1428979" cy="1258123"/>
            </a:xfrm>
            <a:prstGeom prst="rect">
              <a:avLst/>
            </a:prstGeom>
          </p:spPr>
        </p:pic>
        <p:pic>
          <p:nvPicPr>
            <p:cNvPr id="9" name="그림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3114752" y="2414209"/>
              <a:ext cx="541719" cy="541719"/>
            </a:xfrm>
            <a:prstGeom prst="rect">
              <a:avLst/>
            </a:prstGeom>
          </p:spPr>
        </p:pic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934182" y="3891688"/>
            <a:ext cx="1558117" cy="1558117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322629" y="2467705"/>
            <a:ext cx="1920295" cy="1920295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4959442" y="2159586"/>
            <a:ext cx="2516372" cy="4095268"/>
            <a:chOff x="7935144" y="2159586"/>
            <a:chExt cx="2516372" cy="4095268"/>
          </a:xfrm>
        </p:grpSpPr>
        <p:sp>
          <p:nvSpPr>
            <p:cNvPr id="23" name="직사각형 22"/>
            <p:cNvSpPr/>
            <p:nvPr/>
          </p:nvSpPr>
          <p:spPr>
            <a:xfrm>
              <a:off x="7935144" y="5158620"/>
              <a:ext cx="2516372" cy="10962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Pose-Estimation</a:t>
              </a: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을</a:t>
              </a:r>
              <a:endPara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댄스</a:t>
              </a:r>
              <a:r>
                <a:rPr lang="ko-KR" altLang="en-US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 </a:t>
              </a: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게임</a:t>
              </a:r>
              <a:r>
                <a:rPr lang="en-US" altLang="ko-KR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,</a:t>
              </a: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 야구 등</a:t>
              </a:r>
              <a:endPara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다양한 컨텐츠에 적용</a:t>
              </a:r>
              <a:endParaRPr lang="ko-KR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+mn-ea"/>
              </a:endParaRPr>
            </a:p>
          </p:txBody>
        </p:sp>
        <p:sp>
          <p:nvSpPr>
            <p:cNvPr id="27" name="원호 40"/>
            <p:cNvSpPr/>
            <p:nvPr/>
          </p:nvSpPr>
          <p:spPr>
            <a:xfrm>
              <a:off x="8111763" y="2159586"/>
              <a:ext cx="2121500" cy="2121500"/>
            </a:xfrm>
            <a:prstGeom prst="arc">
              <a:avLst>
                <a:gd name="adj1" fmla="val 97363"/>
                <a:gd name="adj2" fmla="val 16213013"/>
              </a:avLst>
            </a:prstGeom>
            <a:noFill/>
            <a:ln w="19050" cap="rnd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3200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33" name="타원 32"/>
            <p:cNvSpPr/>
            <p:nvPr/>
          </p:nvSpPr>
          <p:spPr>
            <a:xfrm>
              <a:off x="8209271" y="2259836"/>
              <a:ext cx="1926484" cy="192648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>
                <a:latin typeface="+mn-ea"/>
              </a:endParaRPr>
            </a:p>
          </p:txBody>
        </p:sp>
        <p:pic>
          <p:nvPicPr>
            <p:cNvPr id="15" name="그림 1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515792" y="2467705"/>
              <a:ext cx="1308705" cy="1308705"/>
            </a:xfrm>
            <a:prstGeom prst="rect">
              <a:avLst/>
            </a:prstGeom>
          </p:spPr>
        </p:pic>
        <p:sp>
          <p:nvSpPr>
            <p:cNvPr id="29" name="모서리가 둥근 직사각형 28"/>
            <p:cNvSpPr/>
            <p:nvPr/>
          </p:nvSpPr>
          <p:spPr>
            <a:xfrm>
              <a:off x="8320638" y="4467975"/>
              <a:ext cx="1699011" cy="468000"/>
            </a:xfrm>
            <a:prstGeom prst="roundRect">
              <a:avLst>
                <a:gd name="adj" fmla="val 50000"/>
              </a:avLst>
            </a:prstGeom>
            <a:solidFill>
              <a:srgbClr val="1973DF"/>
            </a:solidFill>
            <a:ln>
              <a:solidFill>
                <a:srgbClr val="1973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b="1" smtClean="0">
                  <a:solidFill>
                    <a:prstClr val="white"/>
                  </a:solidFill>
                  <a:latin typeface="+mn-ea"/>
                </a:rPr>
                <a:t>다양한 콘텐츠</a:t>
              </a:r>
              <a:endParaRPr lang="en-US" altLang="ko-KR" sz="1600" b="1" dirty="0">
                <a:solidFill>
                  <a:prstClr val="white"/>
                </a:solidFill>
                <a:latin typeface="+mn-ea"/>
              </a:endParaRPr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7991773" y="2159586"/>
            <a:ext cx="2356739" cy="4095268"/>
            <a:chOff x="5010944" y="2159586"/>
            <a:chExt cx="2356739" cy="4095268"/>
          </a:xfrm>
        </p:grpSpPr>
        <p:sp>
          <p:nvSpPr>
            <p:cNvPr id="39" name="직사각형 38"/>
            <p:cNvSpPr/>
            <p:nvPr/>
          </p:nvSpPr>
          <p:spPr>
            <a:xfrm>
              <a:off x="5010944" y="5158620"/>
              <a:ext cx="2356739" cy="109623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유저들의 재미있고</a:t>
              </a:r>
              <a:endPara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편리한 서비스 활용을</a:t>
              </a:r>
              <a:endParaRPr lang="en-US" altLang="ko-KR" sz="16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위한 </a:t>
              </a:r>
              <a:r>
                <a:rPr lang="en-US" altLang="ko-KR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UI</a:t>
              </a:r>
              <a:r>
                <a:rPr lang="ko-KR" altLang="en-US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+mn-ea"/>
                </a:rPr>
                <a:t> 개선 </a:t>
              </a:r>
              <a:endParaRPr lang="ko-KR" altLang="en-US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+mn-ea"/>
              </a:endParaRPr>
            </a:p>
          </p:txBody>
        </p:sp>
        <p:sp>
          <p:nvSpPr>
            <p:cNvPr id="40" name="원호 38"/>
            <p:cNvSpPr/>
            <p:nvPr/>
          </p:nvSpPr>
          <p:spPr>
            <a:xfrm>
              <a:off x="5089908" y="2159586"/>
              <a:ext cx="2121500" cy="2121500"/>
            </a:xfrm>
            <a:prstGeom prst="arc">
              <a:avLst>
                <a:gd name="adj1" fmla="val 97363"/>
                <a:gd name="adj2" fmla="val 16213013"/>
              </a:avLst>
            </a:prstGeom>
            <a:noFill/>
            <a:ln w="19050" cap="rnd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3200">
                <a:solidFill>
                  <a:prstClr val="black"/>
                </a:solidFill>
                <a:latin typeface="+mn-ea"/>
              </a:endParaRPr>
            </a:p>
          </p:txBody>
        </p:sp>
        <p:sp>
          <p:nvSpPr>
            <p:cNvPr id="41" name="타원 40"/>
            <p:cNvSpPr/>
            <p:nvPr/>
          </p:nvSpPr>
          <p:spPr>
            <a:xfrm>
              <a:off x="5187416" y="2255850"/>
              <a:ext cx="1926484" cy="1926484"/>
            </a:xfrm>
            <a:prstGeom prst="ellipse">
              <a:avLst/>
            </a:prstGeom>
            <a:solidFill>
              <a:schemeClr val="bg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3200">
                <a:latin typeface="+mn-ea"/>
              </a:endParaRPr>
            </a:p>
          </p:txBody>
        </p:sp>
        <p:pic>
          <p:nvPicPr>
            <p:cNvPr id="42" name="그림 4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433746" y="2685068"/>
              <a:ext cx="1292807" cy="1292807"/>
            </a:xfrm>
            <a:prstGeom prst="rect">
              <a:avLst/>
            </a:prstGeom>
          </p:spPr>
        </p:pic>
        <p:sp>
          <p:nvSpPr>
            <p:cNvPr id="43" name="모서리가 둥근 직사각형 42"/>
            <p:cNvSpPr/>
            <p:nvPr/>
          </p:nvSpPr>
          <p:spPr>
            <a:xfrm>
              <a:off x="5339714" y="4467975"/>
              <a:ext cx="1699200" cy="468000"/>
            </a:xfrm>
            <a:prstGeom prst="roundRect">
              <a:avLst>
                <a:gd name="adj" fmla="val 50000"/>
              </a:avLst>
            </a:prstGeom>
            <a:solidFill>
              <a:srgbClr val="1973DF"/>
            </a:solidFill>
            <a:ln>
              <a:solidFill>
                <a:srgbClr val="1973D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en-US" altLang="ko-KR" sz="1600" b="1" dirty="0" smtClean="0">
                  <a:solidFill>
                    <a:prstClr val="white"/>
                  </a:solidFill>
                  <a:latin typeface="+mn-ea"/>
                </a:rPr>
                <a:t>UI / UX</a:t>
              </a:r>
              <a:endParaRPr lang="en-US" altLang="ko-KR" sz="1600" b="1" dirty="0">
                <a:solidFill>
                  <a:prstClr val="white"/>
                </a:solidFill>
                <a:latin typeface="+mn-ea"/>
              </a:endParaRPr>
            </a:p>
          </p:txBody>
        </p:sp>
      </p:grpSp>
      <p:sp>
        <p:nvSpPr>
          <p:cNvPr id="28" name="직사각형 27">
            <a:extLst>
              <a:ext uri="{FF2B5EF4-FFF2-40B4-BE49-F238E27FC236}">
                <a16:creationId xmlns:a16="http://schemas.microsoft.com/office/drawing/2014/main" xmlns="" id="{A6716569-0CFB-FC47-A6D8-5ED0CE51AB1F}"/>
              </a:ext>
            </a:extLst>
          </p:cNvPr>
          <p:cNvSpPr/>
          <p:nvPr/>
        </p:nvSpPr>
        <p:spPr>
          <a:xfrm>
            <a:off x="657971" y="911688"/>
            <a:ext cx="2744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Take care of your health with SSAFIT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1321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08DCF0DC-CB9D-864F-961F-B4FFA3DACF44}"/>
              </a:ext>
            </a:extLst>
          </p:cNvPr>
          <p:cNvSpPr/>
          <p:nvPr/>
        </p:nvSpPr>
        <p:spPr>
          <a:xfrm>
            <a:off x="670733" y="374643"/>
            <a:ext cx="15600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 smtClean="0">
                <a:solidFill>
                  <a:srgbClr val="44546A"/>
                </a:solidFill>
                <a:latin typeface="+mn-ea"/>
              </a:rPr>
              <a:t>팀 소개</a:t>
            </a:r>
            <a:endParaRPr lang="en-US" altLang="ko-KR" sz="3200" b="1" kern="0" dirty="0">
              <a:solidFill>
                <a:srgbClr val="44546A"/>
              </a:solidFill>
              <a:latin typeface="+mn-ea"/>
            </a:endParaRPr>
          </a:p>
        </p:txBody>
      </p:sp>
      <p:cxnSp>
        <p:nvCxnSpPr>
          <p:cNvPr id="24" name="직선 연결선 91">
            <a:extLst>
              <a:ext uri="{FF2B5EF4-FFF2-40B4-BE49-F238E27FC236}">
                <a16:creationId xmlns:a16="http://schemas.microsoft.com/office/drawing/2014/main" xmlns="" id="{92A55ABD-B8A5-B847-8FA1-36BCC08A9AC1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양쪽 모서리가 둥근 사각형 31"/>
          <p:cNvSpPr/>
          <p:nvPr/>
        </p:nvSpPr>
        <p:spPr>
          <a:xfrm>
            <a:off x="7797947" y="7436905"/>
            <a:ext cx="3647020" cy="667610"/>
          </a:xfrm>
          <a:prstGeom prst="round2SameRect">
            <a:avLst>
              <a:gd name="adj1" fmla="val 0"/>
              <a:gd name="adj2" fmla="val 19333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b="1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안우진</a:t>
            </a:r>
            <a:endParaRPr lang="en-US" altLang="ko-KR" sz="12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라즈베리파이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9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센서제어</a:t>
            </a:r>
            <a:endParaRPr lang="en-US" altLang="ko-KR" sz="900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</p:txBody>
      </p:sp>
      <p:sp>
        <p:nvSpPr>
          <p:cNvPr id="58" name="모서리가 둥근 직사각형 57"/>
          <p:cNvSpPr/>
          <p:nvPr/>
        </p:nvSpPr>
        <p:spPr>
          <a:xfrm>
            <a:off x="800100" y="1837944"/>
            <a:ext cx="10716768" cy="2157984"/>
          </a:xfrm>
          <a:prstGeom prst="roundRect">
            <a:avLst>
              <a:gd name="adj" fmla="val 6830"/>
            </a:avLst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59" name="모서리가 둥근 직사각형 58"/>
          <p:cNvSpPr/>
          <p:nvPr/>
        </p:nvSpPr>
        <p:spPr>
          <a:xfrm>
            <a:off x="800100" y="4279392"/>
            <a:ext cx="7191756" cy="2157984"/>
          </a:xfrm>
          <a:prstGeom prst="roundRect">
            <a:avLst>
              <a:gd name="adj" fmla="val 6074"/>
            </a:avLst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0" name="모서리가 둥근 직사각형 59"/>
          <p:cNvSpPr/>
          <p:nvPr/>
        </p:nvSpPr>
        <p:spPr>
          <a:xfrm>
            <a:off x="7991856" y="4279392"/>
            <a:ext cx="3593592" cy="2157984"/>
          </a:xfrm>
          <a:prstGeom prst="roundRect">
            <a:avLst>
              <a:gd name="adj" fmla="val 8344"/>
            </a:avLst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cxnSp>
        <p:nvCxnSpPr>
          <p:cNvPr id="61" name="직선 연결선 9"/>
          <p:cNvCxnSpPr/>
          <p:nvPr/>
        </p:nvCxnSpPr>
        <p:spPr>
          <a:xfrm>
            <a:off x="4398264" y="1837944"/>
            <a:ext cx="0" cy="215798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10"/>
          <p:cNvCxnSpPr/>
          <p:nvPr/>
        </p:nvCxnSpPr>
        <p:spPr>
          <a:xfrm>
            <a:off x="7991856" y="1837944"/>
            <a:ext cx="0" cy="215798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타원 62"/>
          <p:cNvSpPr/>
          <p:nvPr/>
        </p:nvSpPr>
        <p:spPr>
          <a:xfrm>
            <a:off x="902970" y="2068830"/>
            <a:ext cx="1696212" cy="169621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4" name="타원 63"/>
          <p:cNvSpPr/>
          <p:nvPr/>
        </p:nvSpPr>
        <p:spPr>
          <a:xfrm>
            <a:off x="4521709" y="2068830"/>
            <a:ext cx="1696212" cy="169621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5" name="타원 64"/>
          <p:cNvSpPr/>
          <p:nvPr/>
        </p:nvSpPr>
        <p:spPr>
          <a:xfrm>
            <a:off x="916687" y="4510278"/>
            <a:ext cx="1696212" cy="1696212"/>
          </a:xfrm>
          <a:prstGeom prst="ellipse">
            <a:avLst/>
          </a:prstGeom>
          <a:blipFill dpi="0" rotWithShape="1">
            <a:blip r:embed="rId5"/>
            <a:srcRect/>
            <a:tile tx="12700" ty="-165100" sx="17000" sy="17000" flip="none" algn="tl"/>
          </a:blip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6" name="타원 65"/>
          <p:cNvSpPr/>
          <p:nvPr/>
        </p:nvSpPr>
        <p:spPr>
          <a:xfrm>
            <a:off x="4521709" y="4510278"/>
            <a:ext cx="1696212" cy="1696212"/>
          </a:xfrm>
          <a:prstGeom prst="ellipse">
            <a:avLst/>
          </a:prstGeom>
          <a:blipFill dpi="0" rotWithShape="1">
            <a:blip r:embed="rId6"/>
            <a:srcRect/>
            <a:tile tx="12700" ty="-165100" sx="7000" sy="7000" flip="none" algn="tl"/>
          </a:blip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67" name="타원 66"/>
          <p:cNvSpPr/>
          <p:nvPr/>
        </p:nvSpPr>
        <p:spPr>
          <a:xfrm>
            <a:off x="8131302" y="4510278"/>
            <a:ext cx="1696212" cy="1696212"/>
          </a:xfrm>
          <a:prstGeom prst="ellipse">
            <a:avLst/>
          </a:prstGeom>
          <a:blipFill dpi="0" rotWithShape="1">
            <a:blip r:embed="rId7"/>
            <a:srcRect/>
            <a:tile tx="158750" ty="-76200" sx="6000" sy="6000" flip="none" algn="tl"/>
          </a:blip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cxnSp>
        <p:nvCxnSpPr>
          <p:cNvPr id="68" name="직선 연결선 17"/>
          <p:cNvCxnSpPr/>
          <p:nvPr/>
        </p:nvCxnSpPr>
        <p:spPr>
          <a:xfrm>
            <a:off x="4398264" y="4279392"/>
            <a:ext cx="0" cy="2157984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직사각형 68"/>
          <p:cNvSpPr/>
          <p:nvPr/>
        </p:nvSpPr>
        <p:spPr>
          <a:xfrm>
            <a:off x="3639312" y="4099942"/>
            <a:ext cx="1513332" cy="358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Pose</a:t>
            </a:r>
            <a:endParaRPr lang="ko-KR" altLang="en-US" b="1" dirty="0">
              <a:solidFill>
                <a:schemeClr val="accent5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70" name="직사각형 69"/>
          <p:cNvSpPr/>
          <p:nvPr/>
        </p:nvSpPr>
        <p:spPr>
          <a:xfrm>
            <a:off x="9020555" y="4099942"/>
            <a:ext cx="1513332" cy="358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 smtClean="0">
                <a:solidFill>
                  <a:schemeClr val="accent6"/>
                </a:solidFill>
                <a:latin typeface="+mn-ea"/>
              </a:rPr>
              <a:t>Back-end</a:t>
            </a:r>
            <a:endParaRPr lang="ko-KR" altLang="en-US" b="1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71" name="타원 70"/>
          <p:cNvSpPr/>
          <p:nvPr/>
        </p:nvSpPr>
        <p:spPr>
          <a:xfrm>
            <a:off x="8092440" y="2068830"/>
            <a:ext cx="1696212" cy="1696212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2" name="TextBox 21"/>
          <p:cNvSpPr txBox="1"/>
          <p:nvPr/>
        </p:nvSpPr>
        <p:spPr>
          <a:xfrm>
            <a:off x="2938504" y="209626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+mn-ea"/>
              </a:rPr>
              <a:t>김준영</a:t>
            </a:r>
            <a:endParaRPr lang="ko-KR" altLang="en-US" dirty="0">
              <a:latin typeface="+mn-ea"/>
            </a:endParaRPr>
          </a:p>
        </p:txBody>
      </p:sp>
      <p:sp>
        <p:nvSpPr>
          <p:cNvPr id="73" name="TextBox 22"/>
          <p:cNvSpPr txBox="1"/>
          <p:nvPr/>
        </p:nvSpPr>
        <p:spPr>
          <a:xfrm>
            <a:off x="6671872" y="209626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+mn-ea"/>
              </a:rPr>
              <a:t>박진희</a:t>
            </a:r>
            <a:endParaRPr lang="ko-KR" altLang="en-US" dirty="0">
              <a:latin typeface="+mn-ea"/>
            </a:endParaRPr>
          </a:p>
        </p:txBody>
      </p:sp>
      <p:sp>
        <p:nvSpPr>
          <p:cNvPr id="74" name="TextBox 23"/>
          <p:cNvSpPr txBox="1"/>
          <p:nvPr/>
        </p:nvSpPr>
        <p:spPr>
          <a:xfrm>
            <a:off x="10214178" y="2096262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+mn-ea"/>
              </a:rPr>
              <a:t>최무연</a:t>
            </a:r>
            <a:endParaRPr lang="ko-KR" altLang="en-US" dirty="0">
              <a:latin typeface="+mn-ea"/>
            </a:endParaRPr>
          </a:p>
        </p:txBody>
      </p:sp>
      <p:sp>
        <p:nvSpPr>
          <p:cNvPr id="75" name="TextBox 24"/>
          <p:cNvSpPr txBox="1"/>
          <p:nvPr/>
        </p:nvSpPr>
        <p:spPr>
          <a:xfrm>
            <a:off x="2938504" y="461586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+mn-ea"/>
              </a:rPr>
              <a:t>김민철</a:t>
            </a:r>
            <a:endParaRPr lang="ko-KR" altLang="en-US" dirty="0">
              <a:latin typeface="+mn-ea"/>
            </a:endParaRPr>
          </a:p>
        </p:txBody>
      </p:sp>
      <p:sp>
        <p:nvSpPr>
          <p:cNvPr id="76" name="TextBox 25"/>
          <p:cNvSpPr txBox="1"/>
          <p:nvPr/>
        </p:nvSpPr>
        <p:spPr>
          <a:xfrm>
            <a:off x="6556282" y="461064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+mn-ea"/>
              </a:rPr>
              <a:t>염겨레</a:t>
            </a:r>
            <a:endParaRPr lang="ko-KR" altLang="en-US" dirty="0">
              <a:latin typeface="+mn-ea"/>
            </a:endParaRPr>
          </a:p>
        </p:txBody>
      </p:sp>
      <p:sp>
        <p:nvSpPr>
          <p:cNvPr id="77" name="TextBox 26"/>
          <p:cNvSpPr txBox="1"/>
          <p:nvPr/>
        </p:nvSpPr>
        <p:spPr>
          <a:xfrm>
            <a:off x="10214178" y="461586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+mn-ea"/>
              </a:rPr>
              <a:t>김희주</a:t>
            </a:r>
            <a:endParaRPr lang="ko-KR" altLang="en-US" dirty="0">
              <a:latin typeface="+mn-ea"/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2938504" y="2308360"/>
            <a:ext cx="877163" cy="96512"/>
          </a:xfrm>
          <a:prstGeom prst="rect">
            <a:avLst/>
          </a:prstGeom>
          <a:solidFill>
            <a:schemeClr val="accent4">
              <a:alpha val="33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6660742" y="2308360"/>
            <a:ext cx="877163" cy="96512"/>
          </a:xfrm>
          <a:prstGeom prst="rect">
            <a:avLst/>
          </a:prstGeom>
          <a:solidFill>
            <a:schemeClr val="accent4">
              <a:alpha val="33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0" name="직사각형 79"/>
          <p:cNvSpPr/>
          <p:nvPr/>
        </p:nvSpPr>
        <p:spPr>
          <a:xfrm>
            <a:off x="10206689" y="2308360"/>
            <a:ext cx="877163" cy="96512"/>
          </a:xfrm>
          <a:prstGeom prst="rect">
            <a:avLst/>
          </a:prstGeom>
          <a:solidFill>
            <a:schemeClr val="accent4">
              <a:alpha val="33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1" name="직사각형 80"/>
          <p:cNvSpPr/>
          <p:nvPr/>
        </p:nvSpPr>
        <p:spPr>
          <a:xfrm>
            <a:off x="10265681" y="4795313"/>
            <a:ext cx="877163" cy="96512"/>
          </a:xfrm>
          <a:prstGeom prst="rect">
            <a:avLst/>
          </a:prstGeom>
          <a:solidFill>
            <a:schemeClr val="accent6">
              <a:alpha val="33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6572879" y="4790097"/>
            <a:ext cx="877163" cy="9651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2950627" y="4795313"/>
            <a:ext cx="877163" cy="96512"/>
          </a:xfrm>
          <a:prstGeom prst="rect">
            <a:avLst/>
          </a:prstGeom>
          <a:solidFill>
            <a:schemeClr val="accent5">
              <a:lumMod val="60000"/>
              <a:lumOff val="40000"/>
              <a:alpha val="33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5">
                  <a:lumMod val="60000"/>
                  <a:lumOff val="40000"/>
                </a:schemeClr>
              </a:solidFill>
              <a:latin typeface="+mn-ea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5438394" y="1661792"/>
            <a:ext cx="1513332" cy="3589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smtClean="0">
                <a:solidFill>
                  <a:schemeClr val="accent4"/>
                </a:solidFill>
                <a:latin typeface="+mn-ea"/>
              </a:rPr>
              <a:t>Front-end</a:t>
            </a:r>
            <a:endParaRPr lang="ko-KR" altLang="en-US" b="1" dirty="0">
              <a:solidFill>
                <a:schemeClr val="accent4"/>
              </a:solidFill>
              <a:latin typeface="+mn-ea"/>
            </a:endParaRPr>
          </a:p>
        </p:txBody>
      </p:sp>
      <p:sp>
        <p:nvSpPr>
          <p:cNvPr id="85" name="텍스트 상자 84"/>
          <p:cNvSpPr txBox="1"/>
          <p:nvPr/>
        </p:nvSpPr>
        <p:spPr>
          <a:xfrm>
            <a:off x="2775857" y="2726871"/>
            <a:ext cx="1338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Login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err="1" smtClean="0">
                <a:latin typeface="+mn-ea"/>
              </a:rPr>
              <a:t>MyPage</a:t>
            </a:r>
            <a:endParaRPr kumimoji="1" lang="en-US" altLang="ko-KR" sz="1400" dirty="0" smtClean="0">
              <a:latin typeface="+mn-ea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Main</a:t>
            </a:r>
            <a:endParaRPr kumimoji="1" lang="ko-KR" altLang="en-US" sz="1400" dirty="0">
              <a:latin typeface="+mn-ea"/>
            </a:endParaRPr>
          </a:p>
        </p:txBody>
      </p:sp>
      <p:sp>
        <p:nvSpPr>
          <p:cNvPr id="86" name="텍스트 상자 85"/>
          <p:cNvSpPr txBox="1"/>
          <p:nvPr/>
        </p:nvSpPr>
        <p:spPr>
          <a:xfrm>
            <a:off x="6462933" y="2700980"/>
            <a:ext cx="1338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UI / UX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err="1" smtClean="0">
                <a:latin typeface="+mn-ea"/>
              </a:rPr>
              <a:t>MyPage</a:t>
            </a:r>
            <a:endParaRPr kumimoji="1" lang="en-US" altLang="ko-KR" sz="1400" dirty="0" smtClean="0">
              <a:latin typeface="+mn-ea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Main</a:t>
            </a:r>
            <a:endParaRPr kumimoji="1" lang="ko-KR" altLang="en-US" sz="1400" dirty="0">
              <a:latin typeface="+mn-ea"/>
            </a:endParaRPr>
          </a:p>
        </p:txBody>
      </p:sp>
      <p:sp>
        <p:nvSpPr>
          <p:cNvPr id="87" name="텍스트 상자 86"/>
          <p:cNvSpPr txBox="1"/>
          <p:nvPr/>
        </p:nvSpPr>
        <p:spPr>
          <a:xfrm>
            <a:off x="10028518" y="2723912"/>
            <a:ext cx="13389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CTO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Main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Stretching</a:t>
            </a:r>
          </a:p>
          <a:p>
            <a:r>
              <a:rPr kumimoji="1" lang="en-US" altLang="ko-KR" sz="1400" dirty="0" smtClean="0">
                <a:latin typeface="+mn-ea"/>
              </a:rPr>
              <a:t>     Page</a:t>
            </a:r>
            <a:endParaRPr kumimoji="1" lang="ko-KR" altLang="en-US" sz="1400" dirty="0">
              <a:latin typeface="+mn-ea"/>
            </a:endParaRPr>
          </a:p>
        </p:txBody>
      </p:sp>
      <p:sp>
        <p:nvSpPr>
          <p:cNvPr id="88" name="텍스트 상자 87"/>
          <p:cNvSpPr txBox="1"/>
          <p:nvPr/>
        </p:nvSpPr>
        <p:spPr>
          <a:xfrm>
            <a:off x="2802879" y="5036939"/>
            <a:ext cx="133894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ko-KR" altLang="en-US" sz="1400" dirty="0" smtClean="0">
                <a:latin typeface="+mn-ea"/>
              </a:rPr>
              <a:t>기획</a:t>
            </a:r>
            <a:endParaRPr kumimoji="1" lang="en-US" altLang="ko-KR" sz="1400" dirty="0" smtClean="0">
              <a:latin typeface="+mn-ea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Pose-        estimation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Stretching Page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ko-KR" sz="1400" dirty="0" smtClean="0">
              <a:latin typeface="+mn-ea"/>
            </a:endParaRPr>
          </a:p>
        </p:txBody>
      </p:sp>
      <p:sp>
        <p:nvSpPr>
          <p:cNvPr id="89" name="텍스트 상자 88"/>
          <p:cNvSpPr txBox="1"/>
          <p:nvPr/>
        </p:nvSpPr>
        <p:spPr>
          <a:xfrm>
            <a:off x="6442764" y="5016388"/>
            <a:ext cx="133894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Pose-        estimation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Cosine-      similarity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Stretching  Page</a:t>
            </a:r>
          </a:p>
          <a:p>
            <a:pPr marL="285750" indent="-285750">
              <a:buFont typeface="Arial" charset="0"/>
              <a:buChar char="•"/>
            </a:pPr>
            <a:endParaRPr kumimoji="1" lang="en-US" altLang="ko-KR" sz="1400" dirty="0" smtClean="0">
              <a:latin typeface="+mn-ea"/>
            </a:endParaRPr>
          </a:p>
        </p:txBody>
      </p:sp>
      <p:sp>
        <p:nvSpPr>
          <p:cNvPr id="90" name="텍스트 상자 89"/>
          <p:cNvSpPr txBox="1"/>
          <p:nvPr/>
        </p:nvSpPr>
        <p:spPr>
          <a:xfrm>
            <a:off x="10112936" y="5089039"/>
            <a:ext cx="133894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DB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ko-KR" sz="1400" dirty="0" smtClean="0">
                <a:latin typeface="+mn-ea"/>
              </a:rPr>
              <a:t>REST API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ko-KR" altLang="en-US" sz="1400" dirty="0" smtClean="0">
                <a:latin typeface="+mn-ea"/>
              </a:rPr>
              <a:t>배포</a:t>
            </a:r>
            <a:endParaRPr kumimoji="1" lang="en-US" altLang="ko-KR" sz="1400" dirty="0" smtClean="0">
              <a:latin typeface="+mn-ea"/>
            </a:endParaRPr>
          </a:p>
        </p:txBody>
      </p:sp>
      <p:sp>
        <p:nvSpPr>
          <p:cNvPr id="91" name="타원 90"/>
          <p:cNvSpPr/>
          <p:nvPr/>
        </p:nvSpPr>
        <p:spPr>
          <a:xfrm>
            <a:off x="5735241" y="4335400"/>
            <a:ext cx="479425" cy="479425"/>
          </a:xfrm>
          <a:prstGeom prst="ellipse">
            <a:avLst/>
          </a:prstGeom>
          <a:solidFill>
            <a:srgbClr val="43CBD7"/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100" b="1" dirty="0">
                <a:solidFill>
                  <a:prstClr val="white"/>
                </a:solidFill>
                <a:latin typeface="+mn-ea"/>
                <a:cs typeface="Apple SD Gothic Neo" charset="-127"/>
              </a:rPr>
              <a:t>팀장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A6716569-0CFB-FC47-A6D8-5ED0CE51AB1F}"/>
              </a:ext>
            </a:extLst>
          </p:cNvPr>
          <p:cNvSpPr/>
          <p:nvPr/>
        </p:nvSpPr>
        <p:spPr>
          <a:xfrm>
            <a:off x="657971" y="911688"/>
            <a:ext cx="2744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Take care of your health with SSAFIT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6833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13730" y="251750"/>
            <a:ext cx="11772000" cy="6408000"/>
          </a:xfrm>
          <a:prstGeom prst="roundRect">
            <a:avLst>
              <a:gd name="adj" fmla="val 5051"/>
            </a:avLst>
          </a:prstGeom>
          <a:solidFill>
            <a:schemeClr val="bg1"/>
          </a:solidFill>
          <a:ln w="317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+mn-ea"/>
              <a:cs typeface="Apple SD Gothic Neo" charset="-127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27580" y="349300"/>
            <a:ext cx="11544301" cy="6192000"/>
          </a:xfrm>
          <a:prstGeom prst="roundRect">
            <a:avLst>
              <a:gd name="adj" fmla="val 3862"/>
            </a:avLst>
          </a:prstGeom>
          <a:noFill/>
          <a:ln w="317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  <a:latin typeface="+mn-ea"/>
              <a:cs typeface="Apple SD Gothic Neo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206488" y="1379884"/>
            <a:ext cx="5629939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8000" b="1" dirty="0">
                <a:ln w="0"/>
                <a:solidFill>
                  <a:schemeClr val="accent5"/>
                </a:solidFill>
                <a:effectLst>
                  <a:outerShdw blurRad="60007" dist="400050" dir="15000000" sy="30000" kx="-1800000" algn="bl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+mn-ea"/>
                <a:cs typeface="Apple SD Gothic Neo" charset="-127"/>
              </a:rPr>
              <a:t>Thank You!</a:t>
            </a:r>
            <a:endParaRPr lang="en-US" altLang="ko-KR" sz="8000" b="1" cap="none" spc="0" dirty="0">
              <a:ln w="0"/>
              <a:solidFill>
                <a:schemeClr val="accent5"/>
              </a:solidFill>
              <a:effectLst>
                <a:outerShdw blurRad="60007" dist="400050" dir="15000000" sy="30000" kx="-1800000" algn="bl" rotWithShape="0">
                  <a:prstClr val="black">
                    <a:alpha val="32000"/>
                  </a:prstClr>
                </a:outerShdw>
                <a:reflection blurRad="6350" stA="55000" endA="300" endPos="45500" dir="5400000" sy="-100000" algn="bl" rotWithShape="0"/>
              </a:effectLst>
              <a:latin typeface="+mn-ea"/>
              <a:cs typeface="Apple SD Gothic Neo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8151" y="1648258"/>
            <a:ext cx="2989973" cy="471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171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985" y="3865385"/>
            <a:ext cx="3733801" cy="297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49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5"/>
    </mc:Choice>
    <mc:Fallback xmlns="">
      <p:transition spd="slow" advTm="1405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상자 8"/>
          <p:cNvSpPr txBox="1"/>
          <p:nvPr/>
        </p:nvSpPr>
        <p:spPr>
          <a:xfrm>
            <a:off x="1740141" y="1281278"/>
            <a:ext cx="859823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7200" b="1" dirty="0" smtClean="0">
                <a:latin typeface="+mn-ea"/>
                <a:cs typeface="Apple SD Gothic Neo" charset="-127"/>
              </a:rPr>
              <a:t>8</a:t>
            </a:r>
            <a:r>
              <a:rPr kumimoji="1" lang="ko-KR" altLang="en-US" sz="7200" b="1" dirty="0" smtClean="0">
                <a:latin typeface="+mn-ea"/>
                <a:cs typeface="Apple SD Gothic Neo" charset="-127"/>
              </a:rPr>
              <a:t>시간</a:t>
            </a:r>
            <a:endParaRPr kumimoji="1" lang="en-US" altLang="ko-KR" sz="7200" b="1" dirty="0" smtClean="0">
              <a:latin typeface="+mn-ea"/>
              <a:cs typeface="Apple SD Gothic Neo" charset="-127"/>
            </a:endParaRPr>
          </a:p>
          <a:p>
            <a:pPr algn="ctr"/>
            <a:r>
              <a:rPr kumimoji="1" lang="ko-KR" altLang="en-US" sz="7200" b="1" dirty="0">
                <a:latin typeface="+mn-ea"/>
                <a:cs typeface="Apple SD Gothic Neo" charset="-127"/>
              </a:rPr>
              <a:t>하루 평균 </a:t>
            </a:r>
            <a:r>
              <a:rPr kumimoji="1" lang="ko-KR" altLang="en-US" sz="7200" b="1" dirty="0" smtClean="0">
                <a:latin typeface="+mn-ea"/>
                <a:cs typeface="Apple SD Gothic Neo" charset="-127"/>
              </a:rPr>
              <a:t>작업 시간</a:t>
            </a:r>
            <a:endParaRPr kumimoji="1" lang="en-US" altLang="ko-KR" sz="7200" b="1" dirty="0" smtClean="0">
              <a:latin typeface="+mn-ea"/>
              <a:cs typeface="Apple SD Gothic Neo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985" y="3865385"/>
            <a:ext cx="3733801" cy="2971801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2017059" y="3151762"/>
            <a:ext cx="8054788" cy="437840"/>
          </a:xfrm>
          <a:prstGeom prst="rect">
            <a:avLst/>
          </a:prstGeom>
          <a:solidFill>
            <a:srgbClr val="C93234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76136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텍스트 상자 20"/>
          <p:cNvSpPr txBox="1"/>
          <p:nvPr/>
        </p:nvSpPr>
        <p:spPr>
          <a:xfrm>
            <a:off x="2108805" y="832024"/>
            <a:ext cx="84956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3600" b="1" dirty="0" smtClean="0">
                <a:latin typeface="+mn-ea"/>
                <a:cs typeface="Apple SD Gothic Neo" charset="-127"/>
              </a:rPr>
              <a:t>장시간 앉아서 작업하는</a:t>
            </a:r>
            <a:endParaRPr kumimoji="1" lang="en-US" altLang="ko-KR" sz="3600" b="1" dirty="0" smtClean="0">
              <a:latin typeface="+mn-ea"/>
              <a:cs typeface="Apple SD Gothic Neo" charset="-127"/>
            </a:endParaRPr>
          </a:p>
          <a:p>
            <a:r>
              <a:rPr kumimoji="1" lang="ko-KR" altLang="en-US" sz="3600" b="1" dirty="0" smtClean="0">
                <a:latin typeface="+mn-ea"/>
                <a:cs typeface="Apple SD Gothic Neo" charset="-127"/>
              </a:rPr>
              <a:t>여러분들이 경계해야 </a:t>
            </a:r>
            <a:r>
              <a:rPr kumimoji="1" lang="ko-KR" altLang="en-US" sz="3600" b="1" dirty="0">
                <a:latin typeface="+mn-ea"/>
                <a:cs typeface="Apple SD Gothic Neo" charset="-127"/>
              </a:rPr>
              <a:t>할 </a:t>
            </a:r>
            <a:r>
              <a:rPr kumimoji="1" lang="ko-KR" altLang="en-US" sz="3600" b="1" dirty="0" smtClean="0">
                <a:latin typeface="+mn-ea"/>
                <a:cs typeface="Apple SD Gothic Neo" charset="-127"/>
              </a:rPr>
              <a:t>질병들</a:t>
            </a:r>
            <a:endParaRPr kumimoji="1" lang="en-US" altLang="ko-KR" sz="3600" b="1" dirty="0">
              <a:latin typeface="+mn-ea"/>
              <a:cs typeface="Apple SD Gothic Neo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2226081" y="1739259"/>
            <a:ext cx="5630986" cy="293093"/>
          </a:xfrm>
          <a:prstGeom prst="rect">
            <a:avLst/>
          </a:prstGeom>
          <a:solidFill>
            <a:srgbClr val="C93234">
              <a:alpha val="2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atin typeface="+mn-ea"/>
              <a:cs typeface="Apple SD Gothic Neo" charset="-127"/>
            </a:endParaRPr>
          </a:p>
        </p:txBody>
      </p:sp>
      <p:sp>
        <p:nvSpPr>
          <p:cNvPr id="3" name="텍스트 상자 2"/>
          <p:cNvSpPr txBox="1"/>
          <p:nvPr/>
        </p:nvSpPr>
        <p:spPr>
          <a:xfrm>
            <a:off x="8765669" y="717563"/>
            <a:ext cx="22335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9600" b="1" dirty="0" smtClean="0">
                <a:solidFill>
                  <a:srgbClr val="E91F2A"/>
                </a:solidFill>
                <a:latin typeface="+mn-ea"/>
                <a:cs typeface="Apple SD Gothic Neo" charset="-127"/>
              </a:rPr>
              <a:t>40</a:t>
            </a:r>
            <a:r>
              <a:rPr kumimoji="1" lang="ko-KR" altLang="en-US" sz="2000" b="1" dirty="0" smtClean="0">
                <a:solidFill>
                  <a:srgbClr val="E91F2A"/>
                </a:solidFill>
                <a:latin typeface="+mn-ea"/>
                <a:cs typeface="Apple SD Gothic Neo" charset="-127"/>
              </a:rPr>
              <a:t>가지</a:t>
            </a:r>
            <a:endParaRPr kumimoji="1" lang="ko-KR" altLang="en-US" sz="13800" b="1" dirty="0">
              <a:solidFill>
                <a:srgbClr val="E91F2A"/>
              </a:solidFill>
              <a:latin typeface="+mn-ea"/>
              <a:cs typeface="Apple SD Gothic Neo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3985" y="3865385"/>
            <a:ext cx="3733801" cy="2971801"/>
          </a:xfrm>
          <a:prstGeom prst="rect">
            <a:avLst/>
          </a:prstGeom>
        </p:spPr>
      </p:pic>
      <p:sp>
        <p:nvSpPr>
          <p:cNvPr id="10" name="모서리가 둥근 사각형 설명선[R] 9"/>
          <p:cNvSpPr/>
          <p:nvPr/>
        </p:nvSpPr>
        <p:spPr>
          <a:xfrm>
            <a:off x="6698899" y="2702116"/>
            <a:ext cx="1828800" cy="1147862"/>
          </a:xfrm>
          <a:prstGeom prst="wedgeRoundRectCallout">
            <a:avLst>
              <a:gd name="adj1" fmla="val -102314"/>
              <a:gd name="adj2" fmla="val 136260"/>
              <a:gd name="adj3" fmla="val 16667"/>
            </a:avLst>
          </a:prstGeom>
          <a:solidFill>
            <a:schemeClr val="bg1"/>
          </a:solidFill>
          <a:ln>
            <a:solidFill>
              <a:srgbClr val="C932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b="1" dirty="0" smtClean="0">
                <a:solidFill>
                  <a:schemeClr val="tx1"/>
                </a:solidFill>
                <a:latin typeface="+mn-ea"/>
                <a:cs typeface="Apple SD Gothic Neo" charset="-127"/>
              </a:rPr>
              <a:t>목 디스크</a:t>
            </a:r>
            <a:endParaRPr kumimoji="1" lang="ko-KR" altLang="en-US" sz="2400" b="1" dirty="0">
              <a:solidFill>
                <a:schemeClr val="tx1"/>
              </a:solidFill>
              <a:latin typeface="+mn-ea"/>
              <a:cs typeface="Apple SD Gothic Neo" charset="-127"/>
            </a:endParaRPr>
          </a:p>
        </p:txBody>
      </p:sp>
      <p:sp>
        <p:nvSpPr>
          <p:cNvPr id="13" name="모서리가 둥근 사각형 설명선[R] 16"/>
          <p:cNvSpPr/>
          <p:nvPr/>
        </p:nvSpPr>
        <p:spPr>
          <a:xfrm>
            <a:off x="8765669" y="4386967"/>
            <a:ext cx="1938189" cy="1147862"/>
          </a:xfrm>
          <a:prstGeom prst="wedgeRoundRectCallout">
            <a:avLst>
              <a:gd name="adj1" fmla="val -156018"/>
              <a:gd name="adj2" fmla="val 16768"/>
              <a:gd name="adj3" fmla="val 16667"/>
            </a:avLst>
          </a:prstGeom>
          <a:solidFill>
            <a:schemeClr val="bg1"/>
          </a:solidFill>
          <a:ln>
            <a:solidFill>
              <a:srgbClr val="C932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b="1" dirty="0" smtClean="0">
                <a:solidFill>
                  <a:schemeClr val="tx1"/>
                </a:solidFill>
                <a:latin typeface="+mn-ea"/>
                <a:cs typeface="Apple SD Gothic Neo" charset="-127"/>
              </a:rPr>
              <a:t>허리 디스크</a:t>
            </a:r>
            <a:endParaRPr kumimoji="1" lang="ko-KR" altLang="en-US" sz="2400" b="1" dirty="0">
              <a:solidFill>
                <a:schemeClr val="tx1"/>
              </a:solidFill>
              <a:latin typeface="+mn-ea"/>
              <a:cs typeface="Apple SD Gothic Neo" charset="-127"/>
            </a:endParaRPr>
          </a:p>
        </p:txBody>
      </p:sp>
      <p:sp>
        <p:nvSpPr>
          <p:cNvPr id="14" name="모서리가 둥근 사각형 설명선[R] 18"/>
          <p:cNvSpPr/>
          <p:nvPr/>
        </p:nvSpPr>
        <p:spPr>
          <a:xfrm>
            <a:off x="1479176" y="3848715"/>
            <a:ext cx="1931890" cy="1147862"/>
          </a:xfrm>
          <a:prstGeom prst="wedgeRoundRectCallout">
            <a:avLst>
              <a:gd name="adj1" fmla="val 209724"/>
              <a:gd name="adj2" fmla="val 170190"/>
              <a:gd name="adj3" fmla="val 16667"/>
            </a:avLst>
          </a:prstGeom>
          <a:solidFill>
            <a:schemeClr val="bg1"/>
          </a:solidFill>
          <a:ln>
            <a:solidFill>
              <a:srgbClr val="C9323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2400" b="1" dirty="0" smtClean="0">
                <a:solidFill>
                  <a:schemeClr val="tx1"/>
                </a:solidFill>
                <a:latin typeface="+mn-ea"/>
                <a:cs typeface="Apple SD Gothic Neo" charset="-127"/>
              </a:rPr>
              <a:t>손목</a:t>
            </a:r>
            <a:endParaRPr kumimoji="1" lang="en-US" altLang="ko-KR" sz="2400" b="1" dirty="0" smtClean="0">
              <a:solidFill>
                <a:schemeClr val="tx1"/>
              </a:solidFill>
              <a:latin typeface="+mn-ea"/>
              <a:cs typeface="Apple SD Gothic Neo" charset="-127"/>
            </a:endParaRPr>
          </a:p>
          <a:p>
            <a:pPr algn="ctr"/>
            <a:r>
              <a:rPr kumimoji="1" lang="ko-KR" altLang="en-US" sz="2400" b="1" dirty="0" smtClean="0">
                <a:solidFill>
                  <a:schemeClr val="tx1"/>
                </a:solidFill>
                <a:latin typeface="+mn-ea"/>
                <a:cs typeface="Apple SD Gothic Neo" charset="-127"/>
              </a:rPr>
              <a:t>터널 증후군</a:t>
            </a:r>
            <a:endParaRPr kumimoji="1" lang="ko-KR" altLang="en-US" sz="2400" b="1" dirty="0">
              <a:solidFill>
                <a:schemeClr val="tx1"/>
              </a:solidFill>
              <a:latin typeface="+mn-ea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4031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26A0B789-C28B-4A4A-AC0A-856592D266F4}"/>
              </a:ext>
            </a:extLst>
          </p:cNvPr>
          <p:cNvSpPr/>
          <p:nvPr/>
        </p:nvSpPr>
        <p:spPr>
          <a:xfrm>
            <a:off x="670732" y="374644"/>
            <a:ext cx="37561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+mn-ea"/>
              </a:rPr>
              <a:t>프로젝트 기획 배경</a:t>
            </a:r>
            <a:endParaRPr lang="en-US" altLang="ko-KR" sz="3200" b="1" kern="0" dirty="0">
              <a:solidFill>
                <a:srgbClr val="44546A"/>
              </a:solidFill>
              <a:latin typeface="+mn-ea"/>
            </a:endParaRPr>
          </a:p>
        </p:txBody>
      </p:sp>
      <p:cxnSp>
        <p:nvCxnSpPr>
          <p:cNvPr id="12" name="직선 연결선 91">
            <a:extLst>
              <a:ext uri="{FF2B5EF4-FFF2-40B4-BE49-F238E27FC236}">
                <a16:creationId xmlns:a16="http://schemas.microsoft.com/office/drawing/2014/main" xmlns="" id="{BBFD0AD2-CC7B-D846-A0F7-202BD1F74B4A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8536" y="1741259"/>
            <a:ext cx="7329246" cy="483712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A6716569-0CFB-FC47-A6D8-5ED0CE51AB1F}"/>
              </a:ext>
            </a:extLst>
          </p:cNvPr>
          <p:cNvSpPr/>
          <p:nvPr/>
        </p:nvSpPr>
        <p:spPr>
          <a:xfrm>
            <a:off x="657843" y="911688"/>
            <a:ext cx="2745239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Take care of your health with SSAFIT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60323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26A0B789-C28B-4A4A-AC0A-856592D266F4}"/>
              </a:ext>
            </a:extLst>
          </p:cNvPr>
          <p:cNvSpPr/>
          <p:nvPr/>
        </p:nvSpPr>
        <p:spPr>
          <a:xfrm>
            <a:off x="670732" y="374644"/>
            <a:ext cx="37561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+mn-ea"/>
              </a:rPr>
              <a:t>프로젝트 기획 배경</a:t>
            </a:r>
            <a:endParaRPr lang="en-US" altLang="ko-KR" sz="3200" b="1" kern="0" dirty="0">
              <a:solidFill>
                <a:srgbClr val="44546A"/>
              </a:solidFill>
              <a:latin typeface="+mn-ea"/>
            </a:endParaRPr>
          </a:p>
        </p:txBody>
      </p:sp>
      <p:cxnSp>
        <p:nvCxnSpPr>
          <p:cNvPr id="11" name="직선 연결선 91">
            <a:extLst>
              <a:ext uri="{FF2B5EF4-FFF2-40B4-BE49-F238E27FC236}">
                <a16:creationId xmlns:a16="http://schemas.microsoft.com/office/drawing/2014/main" xmlns="" id="{BBFD0AD2-CC7B-D846-A0F7-202BD1F74B4A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0305" y="3712316"/>
            <a:ext cx="1746176" cy="3145684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3136" y="3959788"/>
            <a:ext cx="3157728" cy="187756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49137" y="1974956"/>
            <a:ext cx="2060448" cy="173736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15590" y="3959788"/>
            <a:ext cx="2377440" cy="174345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14288" y="2326060"/>
            <a:ext cx="2267712" cy="153009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A6716569-0CFB-FC47-A6D8-5ED0CE51AB1F}"/>
              </a:ext>
            </a:extLst>
          </p:cNvPr>
          <p:cNvSpPr/>
          <p:nvPr/>
        </p:nvSpPr>
        <p:spPr>
          <a:xfrm>
            <a:off x="657971" y="911688"/>
            <a:ext cx="2744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Take care of your health with SSAFIT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0559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26A0B789-C28B-4A4A-AC0A-856592D266F4}"/>
              </a:ext>
            </a:extLst>
          </p:cNvPr>
          <p:cNvSpPr/>
          <p:nvPr/>
        </p:nvSpPr>
        <p:spPr>
          <a:xfrm>
            <a:off x="2499532" y="3067043"/>
            <a:ext cx="72907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 smtClean="0">
                <a:solidFill>
                  <a:srgbClr val="44546A"/>
                </a:solidFill>
                <a:latin typeface="+mn-ea"/>
              </a:rPr>
              <a:t>시연동영상은 크기 문제로 빠졌습니다</a:t>
            </a:r>
            <a:r>
              <a:rPr lang="en-US" altLang="ko-KR" sz="3200" b="1" kern="0" dirty="0" smtClean="0">
                <a:solidFill>
                  <a:srgbClr val="44546A"/>
                </a:solidFill>
                <a:latin typeface="+mn-ea"/>
              </a:rPr>
              <a:t>.</a:t>
            </a:r>
            <a:endParaRPr lang="en-US" altLang="ko-KR" sz="3200" b="1" kern="0" dirty="0">
              <a:solidFill>
                <a:srgbClr val="44546A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5956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9025AAA0-A9A0-3745-88C5-30BAD680CA5D}"/>
              </a:ext>
            </a:extLst>
          </p:cNvPr>
          <p:cNvSpPr/>
          <p:nvPr/>
        </p:nvSpPr>
        <p:spPr>
          <a:xfrm>
            <a:off x="670733" y="374643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kern="0" dirty="0">
                <a:solidFill>
                  <a:srgbClr val="44546A"/>
                </a:solidFill>
                <a:latin typeface="+mn-ea"/>
              </a:rPr>
              <a:t>개발 </a:t>
            </a:r>
            <a:r>
              <a:rPr lang="ko-KR" altLang="en-US" sz="3200" b="1" kern="0" dirty="0" smtClean="0">
                <a:solidFill>
                  <a:srgbClr val="44546A"/>
                </a:solidFill>
                <a:latin typeface="+mn-ea"/>
              </a:rPr>
              <a:t>일정</a:t>
            </a:r>
            <a:endParaRPr lang="en-US" altLang="ko-KR" sz="3200" b="1" kern="0" dirty="0">
              <a:solidFill>
                <a:srgbClr val="44546A"/>
              </a:solidFill>
              <a:latin typeface="+mn-ea"/>
            </a:endParaRPr>
          </a:p>
        </p:txBody>
      </p:sp>
      <p:cxnSp>
        <p:nvCxnSpPr>
          <p:cNvPr id="30" name="직선 연결선 91">
            <a:extLst>
              <a:ext uri="{FF2B5EF4-FFF2-40B4-BE49-F238E27FC236}">
                <a16:creationId xmlns:a16="http://schemas.microsoft.com/office/drawing/2014/main" xmlns="" id="{449D22D1-F002-5848-87BF-DECCF4EA0BEB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xmlns="" id="{3D486BDA-9638-904A-8D53-A36F86778B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39583"/>
              </p:ext>
            </p:extLst>
          </p:nvPr>
        </p:nvGraphicFramePr>
        <p:xfrm>
          <a:off x="1476164" y="2080808"/>
          <a:ext cx="4588724" cy="372539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553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55532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5553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5553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5553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55532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55532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</a:tblGrid>
              <a:tr h="532199"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&lt;          </a:t>
                      </a:r>
                      <a:r>
                        <a:rPr lang="en-US" altLang="ko-KR" sz="1800" b="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April          </a:t>
                      </a:r>
                      <a:r>
                        <a:rPr lang="en-US" altLang="ko-KR" sz="1800" b="0" dirty="0">
                          <a:solidFill>
                            <a:schemeClr val="tx2">
                              <a:lumMod val="75000"/>
                            </a:schemeClr>
                          </a:solidFill>
                          <a:latin typeface="+mn-ea"/>
                          <a:ea typeface="+mn-ea"/>
                        </a:rPr>
                        <a:t>&gt;</a:t>
                      </a:r>
                      <a:endParaRPr lang="ko-KR" altLang="en-US" sz="1800" b="0" dirty="0">
                        <a:solidFill>
                          <a:schemeClr val="tx2">
                            <a:lumMod val="75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57684" marR="57684" marT="28841" marB="2884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87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SUN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MON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TUE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WED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THU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FRI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bg1"/>
                          </a:solidFill>
                        </a:rPr>
                        <a:t>SAT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3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4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5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6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7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8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9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10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11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11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12</a:t>
                      </a:r>
                      <a:endParaRPr lang="en-US" altLang="ko-KR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13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14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15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16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17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18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19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20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21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22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23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24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3219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25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26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27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28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29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dirty="0" smtClean="0">
                          <a:solidFill>
                            <a:schemeClr val="tx2">
                              <a:lumMod val="75000"/>
                            </a:schemeClr>
                          </a:solidFill>
                        </a:rPr>
                        <a:t>30</a:t>
                      </a:r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2">
                            <a:lumMod val="75000"/>
                          </a:schemeClr>
                        </a:solidFill>
                      </a:endParaRPr>
                    </a:p>
                  </a:txBody>
                  <a:tcPr marL="65944" marR="65944" marT="32971" marB="3297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xmlns="" id="{12AB775A-150F-734E-96B2-56F62C1608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662978"/>
              </p:ext>
            </p:extLst>
          </p:nvPr>
        </p:nvGraphicFramePr>
        <p:xfrm>
          <a:off x="1471137" y="5278227"/>
          <a:ext cx="3849008" cy="533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490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33556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38100" cap="flat" cmpd="sng" algn="ctr">
                      <a:solidFill>
                        <a:srgbClr val="FF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66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0000">
                        <a:alpha val="1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xmlns="" id="{BEF8FBE8-F46C-6641-81A6-0DCE3B47FB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0050056"/>
              </p:ext>
            </p:extLst>
          </p:nvPr>
        </p:nvGraphicFramePr>
        <p:xfrm>
          <a:off x="2186095" y="4201068"/>
          <a:ext cx="3878793" cy="533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879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33556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38100" cap="flat" cmpd="sng" algn="ctr">
                      <a:solidFill>
                        <a:srgbClr val="1A73D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1973D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A73DE">
                        <a:alpha val="1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xmlns="" id="{8CCEE6B3-5D51-F14A-92F9-27F5B6828F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698533"/>
              </p:ext>
            </p:extLst>
          </p:nvPr>
        </p:nvGraphicFramePr>
        <p:xfrm>
          <a:off x="1471137" y="4734624"/>
          <a:ext cx="4593751" cy="5335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9375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533556">
                <a:tc>
                  <a:txBody>
                    <a:bodyPr/>
                    <a:lstStyle/>
                    <a:p>
                      <a:pPr latinLnBrk="1"/>
                      <a:endParaRPr lang="ko-KR" altLang="en-US" sz="100" dirty="0"/>
                    </a:p>
                  </a:txBody>
                  <a:tcPr marL="0" marR="0" marT="0" marB="0">
                    <a:lnL w="381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C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alpha val="17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cxnSp>
        <p:nvCxnSpPr>
          <p:cNvPr id="28" name="직선 연결선 45">
            <a:extLst>
              <a:ext uri="{FF2B5EF4-FFF2-40B4-BE49-F238E27FC236}">
                <a16:creationId xmlns:a16="http://schemas.microsoft.com/office/drawing/2014/main" xmlns="" id="{09AB5A26-01EE-2C4C-AEF8-79DC240338E0}"/>
              </a:ext>
            </a:extLst>
          </p:cNvPr>
          <p:cNvCxnSpPr>
            <a:cxnSpLocks/>
          </p:cNvCxnSpPr>
          <p:nvPr/>
        </p:nvCxnSpPr>
        <p:spPr>
          <a:xfrm flipH="1">
            <a:off x="6994807" y="2353463"/>
            <a:ext cx="1" cy="1075537"/>
          </a:xfrm>
          <a:prstGeom prst="line">
            <a:avLst/>
          </a:prstGeom>
          <a:ln w="28575">
            <a:solidFill>
              <a:srgbClr val="1A73D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xmlns="" id="{CAB8B720-6A95-C845-AC73-77F7F3D88654}"/>
              </a:ext>
            </a:extLst>
          </p:cNvPr>
          <p:cNvSpPr/>
          <p:nvPr/>
        </p:nvSpPr>
        <p:spPr>
          <a:xfrm>
            <a:off x="7045040" y="2211343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Sprint 1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주차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Pose-Estimation 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선행 기술 조사</a:t>
            </a:r>
            <a:endParaRPr lang="en-US" altLang="ko-KR" sz="1400" dirty="0" smtClean="0">
              <a:solidFill>
                <a:prstClr val="white">
                  <a:lumMod val="65000"/>
                </a:prstClr>
              </a:solidFill>
              <a:latin typeface="+mn-ea"/>
              <a:cs typeface="Apple SD Gothic Neo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기능 명세서 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정의</a:t>
            </a: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및 스켈레톤 코드 작성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n-ea"/>
              <a:cs typeface="Apple SD Gothic Neo" charset="-127"/>
            </a:endParaRPr>
          </a:p>
          <a:p>
            <a:pPr marL="171450" indent="-171450">
              <a:lnSpc>
                <a:spcPct val="150000"/>
              </a:lnSpc>
              <a:buFontTx/>
              <a:buChar char="-"/>
            </a:pP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AWS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&amp;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Git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환경설정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,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DB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설계 및 </a:t>
            </a: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API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구현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n-ea"/>
              <a:cs typeface="Apple SD Gothic Neo" charset="-127"/>
            </a:endParaRPr>
          </a:p>
        </p:txBody>
      </p:sp>
      <p:cxnSp>
        <p:nvCxnSpPr>
          <p:cNvPr id="33" name="직선 연결선 47">
            <a:extLst>
              <a:ext uri="{FF2B5EF4-FFF2-40B4-BE49-F238E27FC236}">
                <a16:creationId xmlns:a16="http://schemas.microsoft.com/office/drawing/2014/main" xmlns="" id="{68BC1D17-40F7-634C-A2DF-4C03FFDF4065}"/>
              </a:ext>
            </a:extLst>
          </p:cNvPr>
          <p:cNvCxnSpPr>
            <a:cxnSpLocks/>
          </p:cNvCxnSpPr>
          <p:nvPr/>
        </p:nvCxnSpPr>
        <p:spPr>
          <a:xfrm flipH="1">
            <a:off x="6992915" y="3847244"/>
            <a:ext cx="1" cy="99359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21B8F63D-A1A3-0846-93F9-0A86A8C10859}"/>
              </a:ext>
            </a:extLst>
          </p:cNvPr>
          <p:cNvSpPr/>
          <p:nvPr/>
        </p:nvSpPr>
        <p:spPr>
          <a:xfrm>
            <a:off x="7043148" y="3774399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Sprint 2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주차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-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</a:t>
            </a: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Pose-Estimation 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개발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및 유사도 측정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n-ea"/>
              <a:cs typeface="Apple SD Gothic Neo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-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메인 페이지</a:t>
            </a: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,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스트레칭 페이지 제작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n-ea"/>
              <a:cs typeface="Apple SD Gothic Neo" charset="-127"/>
            </a:endParaRPr>
          </a:p>
        </p:txBody>
      </p:sp>
      <p:cxnSp>
        <p:nvCxnSpPr>
          <p:cNvPr id="35" name="직선 연결선 49">
            <a:extLst>
              <a:ext uri="{FF2B5EF4-FFF2-40B4-BE49-F238E27FC236}">
                <a16:creationId xmlns:a16="http://schemas.microsoft.com/office/drawing/2014/main" xmlns="" id="{77C3BCBA-6343-C448-94C6-A3E838908815}"/>
              </a:ext>
            </a:extLst>
          </p:cNvPr>
          <p:cNvCxnSpPr>
            <a:cxnSpLocks/>
          </p:cNvCxnSpPr>
          <p:nvPr/>
        </p:nvCxnSpPr>
        <p:spPr>
          <a:xfrm flipH="1">
            <a:off x="6990456" y="5341025"/>
            <a:ext cx="568" cy="1045488"/>
          </a:xfrm>
          <a:prstGeom prst="line">
            <a:avLst/>
          </a:prstGeom>
          <a:ln w="28575">
            <a:solidFill>
              <a:srgbClr val="FF66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6C632D1F-3C93-7A4C-9AD2-9C80857310FC}"/>
              </a:ext>
            </a:extLst>
          </p:cNvPr>
          <p:cNvSpPr/>
          <p:nvPr/>
        </p:nvSpPr>
        <p:spPr>
          <a:xfrm>
            <a:off x="7041256" y="5268180"/>
            <a:ext cx="4272459" cy="857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Sprint 3</a:t>
            </a:r>
            <a:r>
              <a:rPr lang="ko-KR" altLang="en-US" sz="1400" b="1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주차</a:t>
            </a:r>
            <a:endParaRPr lang="en-US" altLang="ko-KR" sz="1400" b="1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-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</a:t>
            </a: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Effect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</a:t>
            </a: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&amp;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효과음 추가</a:t>
            </a: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,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마이페이지 제작</a:t>
            </a:r>
            <a:endParaRPr lang="en-US" altLang="ko-KR" sz="1400" dirty="0" smtClean="0">
              <a:solidFill>
                <a:prstClr val="white">
                  <a:lumMod val="65000"/>
                </a:prstClr>
              </a:solidFill>
              <a:latin typeface="+mn-ea"/>
              <a:cs typeface="Apple SD Gothic Neo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-</a:t>
            </a:r>
            <a:r>
              <a:rPr lang="ko-KR" altLang="en-US" sz="1400" dirty="0" smtClean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 기능테스트 </a:t>
            </a:r>
            <a:r>
              <a:rPr lang="ko-KR" altLang="en-US" sz="1400" dirty="0">
                <a:solidFill>
                  <a:prstClr val="white">
                    <a:lumMod val="65000"/>
                  </a:prstClr>
                </a:solidFill>
                <a:latin typeface="+mn-ea"/>
                <a:cs typeface="Apple SD Gothic Neo" charset="-127"/>
              </a:rPr>
              <a:t>및 프로젝트 배포</a:t>
            </a:r>
            <a:endParaRPr lang="en-US" altLang="ko-KR" sz="1400" dirty="0">
              <a:solidFill>
                <a:prstClr val="white">
                  <a:lumMod val="65000"/>
                </a:prstClr>
              </a:solidFill>
              <a:latin typeface="+mn-ea"/>
              <a:cs typeface="Apple SD Gothic Neo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A6716569-0CFB-FC47-A6D8-5ED0CE51AB1F}"/>
              </a:ext>
            </a:extLst>
          </p:cNvPr>
          <p:cNvSpPr/>
          <p:nvPr/>
        </p:nvSpPr>
        <p:spPr>
          <a:xfrm>
            <a:off x="657971" y="911688"/>
            <a:ext cx="27449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cs typeface="Apple SD Gothic Neo" charset="-127"/>
              </a:rPr>
              <a:t>Take care of your health with SSAFIT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+mn-ea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276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32" y="374643"/>
            <a:ext cx="10807700" cy="6083300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992FC8FC-A78B-654E-9409-62BF4A8DA17E}"/>
              </a:ext>
            </a:extLst>
          </p:cNvPr>
          <p:cNvSpPr/>
          <p:nvPr/>
        </p:nvSpPr>
        <p:spPr>
          <a:xfrm>
            <a:off x="670733" y="374643"/>
            <a:ext cx="19704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200" b="1" dirty="0">
                <a:solidFill>
                  <a:srgbClr val="44536A"/>
                </a:solidFill>
                <a:latin typeface="+mj-ea"/>
                <a:ea typeface="+mj-ea"/>
              </a:rPr>
              <a:t>기술 스택</a:t>
            </a:r>
            <a:endParaRPr lang="en-US" altLang="ko-KR" sz="3200" b="1" dirty="0">
              <a:solidFill>
                <a:srgbClr val="44536A"/>
              </a:solidFill>
              <a:latin typeface="+mj-ea"/>
              <a:ea typeface="+mj-ea"/>
            </a:endParaRPr>
          </a:p>
        </p:txBody>
      </p:sp>
      <p:cxnSp>
        <p:nvCxnSpPr>
          <p:cNvPr id="4" name="직선 연결선 91">
            <a:extLst>
              <a:ext uri="{FF2B5EF4-FFF2-40B4-BE49-F238E27FC236}">
                <a16:creationId xmlns:a16="http://schemas.microsoft.com/office/drawing/2014/main" xmlns="" id="{C7DFB14B-8B22-C045-8A4B-364AB386FFFA}"/>
              </a:ext>
            </a:extLst>
          </p:cNvPr>
          <p:cNvCxnSpPr/>
          <p:nvPr/>
        </p:nvCxnSpPr>
        <p:spPr>
          <a:xfrm>
            <a:off x="723159" y="1393218"/>
            <a:ext cx="108000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A6716569-0CFB-FC47-A6D8-5ED0CE51AB1F}"/>
              </a:ext>
            </a:extLst>
          </p:cNvPr>
          <p:cNvSpPr/>
          <p:nvPr/>
        </p:nvSpPr>
        <p:spPr>
          <a:xfrm>
            <a:off x="657971" y="911688"/>
            <a:ext cx="2744982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dirty="0">
                <a:solidFill>
                  <a:prstClr val="black">
                    <a:lumMod val="75000"/>
                    <a:lumOff val="25000"/>
                  </a:prstClr>
                </a:solidFill>
                <a:latin typeface="+mj-ea"/>
                <a:ea typeface="+mj-ea"/>
                <a:cs typeface="Apple SD Gothic Neo" charset="-127"/>
              </a:rPr>
              <a:t>Take care of your health with SSAFIT</a:t>
            </a:r>
            <a:endParaRPr lang="ko-KR" altLang="en-US" sz="4000" dirty="0">
              <a:solidFill>
                <a:prstClr val="black">
                  <a:lumMod val="75000"/>
                  <a:lumOff val="25000"/>
                </a:prstClr>
              </a:solidFill>
              <a:latin typeface="+mj-ea"/>
              <a:ea typeface="+mj-ea"/>
              <a:cs typeface="Apple SD Gothic Neo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211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4714</TotalTime>
  <Words>991</Words>
  <Application>Microsoft Macintosh PowerPoint</Application>
  <PresentationFormat>와이드스크린</PresentationFormat>
  <Paragraphs>239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맑은 고딕</vt:lpstr>
      <vt:lpstr>Apple SD Gothic Neo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민철</dc:creator>
  <cp:lastModifiedBy>김 민철</cp:lastModifiedBy>
  <cp:revision>141</cp:revision>
  <dcterms:created xsi:type="dcterms:W3CDTF">2020-04-26T05:13:35Z</dcterms:created>
  <dcterms:modified xsi:type="dcterms:W3CDTF">2020-09-17T03:51:28Z</dcterms:modified>
</cp:coreProperties>
</file>